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omments/comment1.xml" ContentType="application/vnd.openxmlformats-officedocument.presentationml.comments+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Lst>
  <p:notesMasterIdLst>
    <p:notesMasterId r:id="rId6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Lst>
  <p:sldSz cx="9144000" cy="5143500" type="screen16x9"/>
  <p:notesSz cx="6858000" cy="9144000"/>
  <p:embeddedFontLst>
    <p:embeddedFont>
      <p:font typeface="Calibri" panose="020F0502020204030204" pitchFamily="34" charset="0"/>
      <p:regular r:id="rId70"/>
      <p:bold r:id="rId71"/>
      <p:italic r:id="rId72"/>
      <p:boldItalic r:id="rId73"/>
    </p:embeddedFont>
    <p:embeddedFont>
      <p:font typeface="Open Sans" panose="020B0604020202020204" charset="0"/>
      <p:regular r:id="rId74"/>
      <p:bold r:id="rId75"/>
      <p:italic r:id="rId76"/>
      <p:boldItalic r:id="rId77"/>
    </p:embeddedFont>
    <p:embeddedFont>
      <p:font typeface="Roboto" panose="020B0604020202020204" charset="0"/>
      <p:regular r:id="rId78"/>
      <p:bold r:id="rId79"/>
      <p:italic r:id="rId80"/>
      <p:boldItalic r:id="rId81"/>
    </p:embeddedFont>
    <p:embeddedFont>
      <p:font typeface="Roboto Light" panose="020B0604020202020204" charset="0"/>
      <p:regular r:id="rId82"/>
      <p:bold r:id="rId83"/>
      <p:italic r:id="rId84"/>
      <p:boldItalic r:id="rId85"/>
    </p:embeddedFont>
    <p:embeddedFont>
      <p:font typeface="Roboto Mono" panose="020B0604020202020204" charset="0"/>
      <p:regular r:id="rId86"/>
      <p:bold r:id="rId87"/>
      <p:italic r:id="rId88"/>
      <p:boldItalic r:id="rId89"/>
    </p:embeddedFont>
    <p:embeddedFont>
      <p:font typeface="Roboto Mono Light" panose="020B0604020202020204" charset="0"/>
      <p:regular r:id="rId90"/>
      <p:bold r:id="rId91"/>
      <p:italic r:id="rId92"/>
      <p:boldItalic r:id="rId93"/>
    </p:embeddedFont>
    <p:embeddedFont>
      <p:font typeface="Source Code Pro" panose="020B0604020202020204" charset="0"/>
      <p:regular r:id="rId94"/>
      <p:bold r:id="rId95"/>
      <p:italic r:id="rId96"/>
      <p:boldItalic r:id="rId97"/>
    </p:embeddedFont>
    <p:embeddedFont>
      <p:font typeface="Source Sans Pro" panose="020B0604020202020204" pitchFamily="34" charset="0"/>
      <p:regular r:id="rId98"/>
      <p:bold r:id="rId99"/>
      <p:italic r:id="rId100"/>
      <p:boldItalic r:id="rId101"/>
    </p:embeddedFont>
    <p:embeddedFont>
      <p:font typeface="Verdana" panose="020B0604030504040204" pitchFamily="34" charset="0"/>
      <p:regular r:id="rId102"/>
      <p:bold r:id="rId103"/>
      <p:italic r:id="rId104"/>
      <p:boldItalic r:id="rId10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hnathon Hall"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558F9E-EE9D-483C-848C-991DF596F5C3}">
  <a:tblStyle styleId="{3A558F9E-EE9D-483C-848C-991DF596F5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5.fntdata"/><Relationship Id="rId89"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07" Type="http://schemas.openxmlformats.org/officeDocument/2006/relationships/presProps" Target="presProps.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5.fntdata"/><Relationship Id="rId79" Type="http://schemas.openxmlformats.org/officeDocument/2006/relationships/font" Target="fonts/font10.fntdata"/><Relationship Id="rId87" Type="http://schemas.openxmlformats.org/officeDocument/2006/relationships/font" Target="fonts/font18.fntdata"/><Relationship Id="rId102" Type="http://schemas.openxmlformats.org/officeDocument/2006/relationships/font" Target="fonts/font33.fntdata"/><Relationship Id="rId110"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3.fntdata"/><Relationship Id="rId90" Type="http://schemas.openxmlformats.org/officeDocument/2006/relationships/font" Target="fonts/font21.fntdata"/><Relationship Id="rId95"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77" Type="http://schemas.openxmlformats.org/officeDocument/2006/relationships/font" Target="fonts/font8.fntdata"/><Relationship Id="rId100" Type="http://schemas.openxmlformats.org/officeDocument/2006/relationships/font" Target="fonts/font31.fntdata"/><Relationship Id="rId105" Type="http://schemas.openxmlformats.org/officeDocument/2006/relationships/font" Target="fonts/font3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3.fntdata"/><Relationship Id="rId80" Type="http://schemas.openxmlformats.org/officeDocument/2006/relationships/font" Target="fonts/font11.fntdata"/><Relationship Id="rId85" Type="http://schemas.openxmlformats.org/officeDocument/2006/relationships/font" Target="fonts/font16.fntdata"/><Relationship Id="rId93" Type="http://schemas.openxmlformats.org/officeDocument/2006/relationships/font" Target="fonts/font24.fntdata"/><Relationship Id="rId98"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34.fntdata"/><Relationship Id="rId108"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font" Target="fonts/font19.fntdata"/><Relationship Id="rId91" Type="http://schemas.openxmlformats.org/officeDocument/2006/relationships/font" Target="fonts/font22.fntdata"/><Relationship Id="rId96"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commentAuthors" Target="commentAuthor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99" Type="http://schemas.openxmlformats.org/officeDocument/2006/relationships/font" Target="fonts/font30.fntdata"/><Relationship Id="rId101"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theme" Target="theme/theme1.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7.fntdata"/><Relationship Id="rId97" Type="http://schemas.openxmlformats.org/officeDocument/2006/relationships/font" Target="fonts/font28.fntdata"/><Relationship Id="rId104" Type="http://schemas.openxmlformats.org/officeDocument/2006/relationships/font" Target="fonts/font35.fntdata"/><Relationship Id="rId7" Type="http://schemas.openxmlformats.org/officeDocument/2006/relationships/slide" Target="slides/slide5.xml"/><Relationship Id="rId71" Type="http://schemas.openxmlformats.org/officeDocument/2006/relationships/font" Target="fonts/font2.fntdata"/><Relationship Id="rId92" Type="http://schemas.openxmlformats.org/officeDocument/2006/relationships/font" Target="fonts/font23.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3-13T18:34:10.702" idx="1">
    <p:pos x="6000" y="0"/>
    <p:text>Slide needs to be updated. Suricata update comes with the RPM now.</p:text>
  </p:cm>
</p: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website.co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Below is a list of all keywords to unlock each Exercise.  </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This information will be repeated on the appropriate slide</a:t>
            </a:r>
            <a:endParaRPr sz="1200">
              <a:solidFill>
                <a:schemeClr val="dk1"/>
              </a:solidFill>
              <a:latin typeface="Roboto"/>
              <a:ea typeface="Roboto"/>
              <a:cs typeface="Roboto"/>
              <a:sym typeface="Roboto"/>
            </a:endParaRPr>
          </a:p>
          <a:p>
            <a:pPr marL="0" lvl="0" indent="0" algn="l" rtl="0">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CTFd FLAG LISTING</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"Basics"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"memory"</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"Configuration"</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"sector"</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"Execute!"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"notice"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"Setup"</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"offset"</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"Basic-Rules"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"danger"</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"HTTP-Rules"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"switch"</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"DNS-Rules"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"vision"</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"Regex"</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"horse"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Exercise: "PCRE-Rules"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r>
              <a:rPr lang="en" sz="1200">
                <a:solidFill>
                  <a:schemeClr val="dk1"/>
                </a:solidFill>
                <a:latin typeface="Roboto"/>
                <a:ea typeface="Roboto"/>
                <a:cs typeface="Roboto"/>
                <a:sym typeface="Roboto"/>
              </a:rPr>
              <a:t>unlock flag: "staple"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None/>
            </a:pPr>
            <a:endParaRPr sz="1200">
              <a:solidFill>
                <a:schemeClr val="dk1"/>
              </a:solidFill>
              <a:latin typeface="Roboto"/>
              <a:ea typeface="Roboto"/>
              <a:cs typeface="Roboto"/>
              <a:sym typeface="Roboto"/>
            </a:endParaRPr>
          </a:p>
          <a:p>
            <a:pPr marL="0" lvl="0" indent="0" algn="l" rtl="0">
              <a:spcBef>
                <a:spcPts val="0"/>
              </a:spcBef>
              <a:spcAft>
                <a:spcPts val="0"/>
              </a:spcAft>
              <a:buNone/>
            </a:pPr>
            <a:endParaRPr sz="1200">
              <a:solidFill>
                <a:schemeClr val="dk1"/>
              </a:solidFill>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d99626d13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d99626d1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d99626d13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d99626d13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2400" marR="152400" lvl="0" indent="0" algn="l" rtl="0">
              <a:lnSpc>
                <a:spcPct val="145000"/>
              </a:lnSpc>
              <a:spcBef>
                <a:spcPts val="0"/>
              </a:spcBef>
              <a:spcAft>
                <a:spcPts val="0"/>
              </a:spcAft>
              <a:buNone/>
            </a:pPr>
            <a:endParaRPr sz="1000">
              <a:solidFill>
                <a:srgbClr val="24292E"/>
              </a:solidFill>
              <a:highlight>
                <a:srgbClr val="F6F8FA"/>
              </a:highlight>
              <a:latin typeface="Verdana"/>
              <a:ea typeface="Verdana"/>
              <a:cs typeface="Verdana"/>
              <a:sym typeface="Verdana"/>
            </a:endParaRPr>
          </a:p>
          <a:p>
            <a:pPr marL="152400" marR="152400" lvl="0" indent="0" algn="l" rtl="0">
              <a:lnSpc>
                <a:spcPct val="145000"/>
              </a:lnSpc>
              <a:spcBef>
                <a:spcPts val="1200"/>
              </a:spcBef>
              <a:spcAft>
                <a:spcPts val="0"/>
              </a:spcAft>
              <a:buClr>
                <a:schemeClr val="dk1"/>
              </a:buClr>
              <a:buSzPts val="1100"/>
              <a:buFont typeface="Arial"/>
              <a:buNone/>
            </a:pPr>
            <a:endParaRPr sz="1000">
              <a:solidFill>
                <a:srgbClr val="24292E"/>
              </a:solidFill>
              <a:highlight>
                <a:srgbClr val="F6F8FA"/>
              </a:highlight>
              <a:latin typeface="Verdana"/>
              <a:ea typeface="Verdana"/>
              <a:cs typeface="Verdana"/>
              <a:sym typeface="Verdana"/>
            </a:endParaRPr>
          </a:p>
          <a:p>
            <a:pPr marL="0" lvl="0" indent="0" algn="l" rtl="0">
              <a:spcBef>
                <a:spcPts val="1200"/>
              </a:spcBef>
              <a:spcAft>
                <a:spcPts val="0"/>
              </a:spcAft>
              <a:buNone/>
            </a:pPr>
            <a:endParaRPr sz="1000">
              <a:solidFill>
                <a:srgbClr val="24292E"/>
              </a:solidFill>
              <a:highlight>
                <a:srgbClr val="F6F8FA"/>
              </a:highlight>
              <a:latin typeface="Verdana"/>
              <a:ea typeface="Verdana"/>
              <a:cs typeface="Verdana"/>
              <a:sym typeface="Verdan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d99626d13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d99626d13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2400" marR="152400" lvl="0" indent="0" algn="l" rtl="0">
              <a:lnSpc>
                <a:spcPct val="145000"/>
              </a:lnSpc>
              <a:spcBef>
                <a:spcPts val="0"/>
              </a:spcBef>
              <a:spcAft>
                <a:spcPts val="0"/>
              </a:spcAft>
              <a:buNone/>
            </a:pPr>
            <a:endParaRPr sz="1000">
              <a:solidFill>
                <a:srgbClr val="24292E"/>
              </a:solidFill>
              <a:highlight>
                <a:srgbClr val="F6F8FA"/>
              </a:highlight>
              <a:latin typeface="Verdana"/>
              <a:ea typeface="Verdana"/>
              <a:cs typeface="Verdana"/>
              <a:sym typeface="Verdana"/>
            </a:endParaRPr>
          </a:p>
          <a:p>
            <a:pPr marL="152400" marR="152400" lvl="0" indent="0" algn="l" rtl="0">
              <a:lnSpc>
                <a:spcPct val="145000"/>
              </a:lnSpc>
              <a:spcBef>
                <a:spcPts val="1200"/>
              </a:spcBef>
              <a:spcAft>
                <a:spcPts val="0"/>
              </a:spcAft>
              <a:buNone/>
            </a:pPr>
            <a:endParaRPr sz="1000">
              <a:solidFill>
                <a:srgbClr val="24292E"/>
              </a:solidFill>
              <a:highlight>
                <a:srgbClr val="F6F8FA"/>
              </a:highlight>
              <a:latin typeface="Verdana"/>
              <a:ea typeface="Verdana"/>
              <a:cs typeface="Verdana"/>
              <a:sym typeface="Verdana"/>
            </a:endParaRPr>
          </a:p>
          <a:p>
            <a:pPr marL="0" lvl="0" indent="0" algn="l" rtl="0">
              <a:spcBef>
                <a:spcPts val="1200"/>
              </a:spcBef>
              <a:spcAft>
                <a:spcPts val="0"/>
              </a:spcAft>
              <a:buNone/>
            </a:pPr>
            <a:endParaRPr sz="1000">
              <a:solidFill>
                <a:srgbClr val="24292E"/>
              </a:solidFill>
              <a:highlight>
                <a:srgbClr val="F6F8FA"/>
              </a:highlight>
              <a:latin typeface="Verdana"/>
              <a:ea typeface="Verdana"/>
              <a:cs typeface="Verdana"/>
              <a:sym typeface="Verdan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d99626d13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d99626d1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4292E"/>
              </a:buClr>
              <a:buSzPts val="1200"/>
              <a:buChar char="●"/>
            </a:pPr>
            <a:r>
              <a:rPr lang="en" sz="1200">
                <a:solidFill>
                  <a:srgbClr val="24292E"/>
                </a:solidFill>
              </a:rPr>
              <a:t>msg: "Information about a signature";</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The characters </a:t>
            </a:r>
            <a:r>
              <a:rPr lang="en" sz="1000">
                <a:solidFill>
                  <a:srgbClr val="24292E"/>
                </a:solidFill>
                <a:latin typeface="Verdana"/>
                <a:ea typeface="Verdana"/>
                <a:cs typeface="Verdana"/>
                <a:sym typeface="Verdana"/>
              </a:rPr>
              <a:t>\ " ;</a:t>
            </a:r>
            <a:r>
              <a:rPr lang="en" sz="1200">
                <a:solidFill>
                  <a:srgbClr val="24292E"/>
                </a:solidFill>
              </a:rPr>
              <a:t> must be escaped when inside this field.</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sid:1234567; rev:502;</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Signature ID with revision number. Conventional practice is that sid and rev are the last options stated in a signature.</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reference: type, </a:t>
            </a:r>
            <a:r>
              <a:rPr lang="en" sz="1200" u="sng">
                <a:solidFill>
                  <a:srgbClr val="0366D6"/>
                </a:solidFill>
                <a:hlinkClick r:id="rId3"/>
              </a:rPr>
              <a:t>www.website.com</a:t>
            </a:r>
            <a:r>
              <a:rPr lang="en" sz="1200">
                <a:solidFill>
                  <a:srgbClr val="24292E"/>
                </a:solidFill>
              </a:rPr>
              <a:t>;</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Used for tracking information about what a particular signature is and why it alerted. There are different types of references including url, cve, and bugtraq.</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priority:1;</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Lower numbers are equal to the highest priority. The highest priority signatures will be examined by Suricata first.</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classtype:suspicious-activity;</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Used in conjunction with the </a:t>
            </a:r>
            <a:r>
              <a:rPr lang="en" sz="1000">
                <a:solidFill>
                  <a:srgbClr val="24292E"/>
                </a:solidFill>
                <a:latin typeface="Verdana"/>
                <a:ea typeface="Verdana"/>
                <a:cs typeface="Verdana"/>
                <a:sym typeface="Verdana"/>
              </a:rPr>
              <a:t>classification.config</a:t>
            </a:r>
            <a:r>
              <a:rPr lang="en" sz="1200">
                <a:solidFill>
                  <a:srgbClr val="24292E"/>
                </a:solidFill>
              </a:rPr>
              <a:t> to set signature classifications and priorities. When classtype is applied to a signature, the priority defined in the </a:t>
            </a:r>
            <a:r>
              <a:rPr lang="en" sz="1000">
                <a:solidFill>
                  <a:srgbClr val="24292E"/>
                </a:solidFill>
                <a:latin typeface="Verdana"/>
                <a:ea typeface="Verdana"/>
                <a:cs typeface="Verdana"/>
                <a:sym typeface="Verdana"/>
              </a:rPr>
              <a:t>classification.config</a:t>
            </a:r>
            <a:r>
              <a:rPr lang="en" sz="1200">
                <a:solidFill>
                  <a:srgbClr val="24292E"/>
                </a:solidFill>
              </a:rPr>
              <a:t> will also be applied.</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metadata: blah;</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Whatever is behind the metadata option, Suricata will ignore it. Useful for additional tagging.</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target: src_ip;</a:t>
            </a:r>
            <a:endParaRPr sz="1200">
              <a:solidFill>
                <a:srgbClr val="24292E"/>
              </a:solidFill>
            </a:endParaRPr>
          </a:p>
          <a:p>
            <a:pPr marL="914400" lvl="1" indent="-304800" algn="l" rtl="0">
              <a:lnSpc>
                <a:spcPct val="115000"/>
              </a:lnSpc>
              <a:spcBef>
                <a:spcPts val="0"/>
              </a:spcBef>
              <a:spcAft>
                <a:spcPts val="0"/>
              </a:spcAft>
              <a:buClr>
                <a:srgbClr val="24292E"/>
              </a:buClr>
              <a:buSzPts val="1200"/>
              <a:buChar char="○"/>
            </a:pPr>
            <a:r>
              <a:rPr lang="en" sz="1200">
                <a:solidFill>
                  <a:srgbClr val="24292E"/>
                </a:solidFill>
              </a:rPr>
              <a:t>Specifies whom the target of the attack is. The available options are src_ip or dest_ip.</a:t>
            </a:r>
            <a:endParaRPr sz="1200">
              <a:solidFill>
                <a:srgbClr val="24292E"/>
              </a:solidFill>
            </a:endParaRPr>
          </a:p>
          <a:p>
            <a:pPr marL="0" lvl="0" indent="0" algn="l" rtl="0">
              <a:spcBef>
                <a:spcPts val="1200"/>
              </a:spcBef>
              <a:spcAft>
                <a:spcPts val="0"/>
              </a:spcAft>
              <a:buNone/>
            </a:pPr>
            <a:endParaRPr sz="1200">
              <a:solidFill>
                <a:srgbClr val="24292E"/>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d99626d13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d99626d13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Content DATA portion of the packet</a:t>
            </a:r>
            <a:endParaRPr sz="2600">
              <a:solidFill>
                <a:schemeClr val="dk1"/>
              </a:solidFill>
              <a:latin typeface="Roboto Light"/>
              <a:ea typeface="Roboto Light"/>
              <a:cs typeface="Roboto Light"/>
              <a:sym typeface="Roboto Light"/>
            </a:endParaRPr>
          </a:p>
          <a:p>
            <a:pPr marL="457200" lvl="0" indent="-228600" algn="l" rtl="0">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 "http|3A|//";</a:t>
            </a:r>
            <a:endParaRPr sz="1200">
              <a:solidFill>
                <a:srgbClr val="24292E"/>
              </a:solidFill>
              <a:highlight>
                <a:srgbClr val="FFFFFF"/>
              </a:highlight>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Character matching, case sensitive by default.</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This will match http:// but not HTTP://.</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Can use hex representation by using </a:t>
            </a:r>
            <a:r>
              <a:rPr lang="en" sz="1000">
                <a:solidFill>
                  <a:srgbClr val="24292E"/>
                </a:solidFill>
                <a:latin typeface="Verdana"/>
                <a:ea typeface="Verdana"/>
                <a:cs typeface="Verdana"/>
                <a:sym typeface="Verdana"/>
              </a:rPr>
              <a:t>|00|</a:t>
            </a:r>
            <a:r>
              <a:rPr lang="en" sz="1200">
                <a:solidFill>
                  <a:srgbClr val="24292E"/>
                </a:solidFill>
              </a:rPr>
              <a:t> notation.</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 ; : | \ characters must be hex if trying to match.</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d99626d13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d99626d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nocase</a:t>
            </a:r>
            <a:endParaRPr sz="2600">
              <a:solidFill>
                <a:schemeClr val="dk1"/>
              </a:solidFill>
              <a:latin typeface="Roboto Light"/>
              <a:ea typeface="Roboto Light"/>
              <a:cs typeface="Roboto Light"/>
              <a:sym typeface="Roboto Light"/>
            </a:endParaRPr>
          </a:p>
          <a:p>
            <a:pPr marL="457200" lvl="0" indent="0" algn="l" rtl="0">
              <a:lnSpc>
                <a:spcPct val="90000"/>
              </a:lnSpc>
              <a:spcBef>
                <a:spcPts val="800"/>
              </a:spcBef>
              <a:spcAft>
                <a:spcPts val="0"/>
              </a:spcAft>
              <a:buNone/>
            </a:pPr>
            <a:r>
              <a:rPr lang="en" sz="1200">
                <a:solidFill>
                  <a:srgbClr val="24292E"/>
                </a:solidFill>
                <a:highlight>
                  <a:srgbClr val="FFFFFF"/>
                </a:highlight>
              </a:rPr>
              <a:t>content: "http|3A|//"; </a:t>
            </a:r>
            <a:r>
              <a:rPr lang="en" sz="1000">
                <a:solidFill>
                  <a:srgbClr val="24292E"/>
                </a:solidFill>
                <a:latin typeface="Verdana"/>
                <a:ea typeface="Verdana"/>
                <a:cs typeface="Verdana"/>
                <a:sym typeface="Verdana"/>
              </a:rPr>
              <a:t>nocase;</a:t>
            </a:r>
            <a:endParaRPr sz="1000">
              <a:solidFill>
                <a:srgbClr val="24292E"/>
              </a:solidFill>
              <a:latin typeface="Verdana"/>
              <a:ea typeface="Verdana"/>
              <a:cs typeface="Verdana"/>
              <a:sym typeface="Verdana"/>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Character matching no longer case sensitive.</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Example will match both http:// and HTTP://</a:t>
            </a:r>
            <a:endParaRPr sz="1200">
              <a:solidFill>
                <a:srgbClr val="24292E"/>
              </a:solidFill>
            </a:endParaRPr>
          </a:p>
          <a:p>
            <a:pPr marL="457200" lvl="0" indent="0" algn="l" rtl="0">
              <a:lnSpc>
                <a:spcPct val="90000"/>
              </a:lnSpc>
              <a:spcBef>
                <a:spcPts val="800"/>
              </a:spcBef>
              <a:spcAft>
                <a:spcPts val="0"/>
              </a:spcAft>
              <a:buNone/>
            </a:pPr>
            <a:endParaRPr sz="1200">
              <a:solidFill>
                <a:srgbClr val="24292E"/>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d99626d13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d99626d13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800"/>
              </a:spcBef>
              <a:spcAft>
                <a:spcPts val="0"/>
              </a:spcAft>
              <a:buNone/>
            </a:pPr>
            <a:r>
              <a:rPr lang="en" sz="2600">
                <a:solidFill>
                  <a:schemeClr val="dk1"/>
                </a:solidFill>
                <a:latin typeface="Roboto Light"/>
                <a:ea typeface="Roboto Light"/>
                <a:cs typeface="Roboto Light"/>
                <a:sym typeface="Roboto Light"/>
              </a:rPr>
              <a:t>Within the number from the beginning</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d99626d13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d99626d13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Offset ignore first number of bytes, then match </a:t>
            </a:r>
            <a:endParaRPr sz="2600">
              <a:solidFill>
                <a:schemeClr val="dk1"/>
              </a:solidFill>
              <a:latin typeface="Roboto Light"/>
              <a:ea typeface="Roboto Light"/>
              <a:cs typeface="Roboto Light"/>
              <a:sym typeface="Roboto Light"/>
            </a:endParaRPr>
          </a:p>
          <a:p>
            <a:pPr marL="457200" lvl="0" indent="-228600" algn="l" rtl="0">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content:"def"; </a:t>
            </a:r>
            <a:r>
              <a:rPr lang="en" sz="1000">
                <a:solidFill>
                  <a:srgbClr val="24292E"/>
                </a:solidFill>
                <a:latin typeface="Verdana"/>
                <a:ea typeface="Verdana"/>
                <a:cs typeface="Verdana"/>
                <a:sym typeface="Verdana"/>
              </a:rPr>
              <a:t>offset:3;</a:t>
            </a:r>
            <a:endParaRPr sz="1000">
              <a:solidFill>
                <a:srgbClr val="24292E"/>
              </a:solidFill>
              <a:latin typeface="Verdana"/>
              <a:ea typeface="Verdana"/>
              <a:cs typeface="Verdana"/>
              <a:sym typeface="Verdana"/>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Designates which byte in the payload to start inspection.</a:t>
            </a:r>
            <a:endParaRPr sz="1200">
              <a:solidFill>
                <a:srgbClr val="24292E"/>
              </a:solidFill>
            </a:endParaRPr>
          </a:p>
          <a:p>
            <a:pPr marL="457200" lvl="0" indent="-393700" algn="l" rtl="0">
              <a:lnSpc>
                <a:spcPct val="90000"/>
              </a:lnSpc>
              <a:spcBef>
                <a:spcPts val="0"/>
              </a:spcBef>
              <a:spcAft>
                <a:spcPts val="0"/>
              </a:spcAft>
              <a:buClr>
                <a:schemeClr val="dk1"/>
              </a:buClr>
              <a:buSzPts val="2600"/>
              <a:buFont typeface="Roboto Light"/>
              <a:buChar char="•"/>
            </a:pP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d99626d13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d99626d13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90000"/>
              </a:lnSpc>
              <a:spcBef>
                <a:spcPts val="800"/>
              </a:spcBef>
              <a:spcAft>
                <a:spcPts val="0"/>
              </a:spcAft>
              <a:buNone/>
            </a:pPr>
            <a:r>
              <a:rPr lang="en" sz="2600">
                <a:solidFill>
                  <a:schemeClr val="dk1"/>
                </a:solidFill>
                <a:latin typeface="Roboto Light"/>
                <a:ea typeface="Roboto Light"/>
                <a:cs typeface="Roboto Light"/>
                <a:sym typeface="Roboto Light"/>
              </a:rPr>
              <a:t>Within that number relative to two content matches so long as the first content matches. </a:t>
            </a:r>
            <a:endParaRPr sz="2600">
              <a:solidFill>
                <a:schemeClr val="dk1"/>
              </a:solidFill>
              <a:latin typeface="Roboto Light"/>
              <a:ea typeface="Roboto Light"/>
              <a:cs typeface="Roboto Light"/>
              <a:sym typeface="Roboto Light"/>
            </a:endParaRPr>
          </a:p>
          <a:p>
            <a:pPr marL="457200" lvl="0" indent="0" algn="l" rtl="0">
              <a:lnSpc>
                <a:spcPct val="90000"/>
              </a:lnSpc>
              <a:spcBef>
                <a:spcPts val="800"/>
              </a:spcBef>
              <a:spcAft>
                <a:spcPts val="0"/>
              </a:spcAft>
              <a:buNone/>
            </a:pPr>
            <a:endParaRPr sz="2600">
              <a:solidFill>
                <a:schemeClr val="dk1"/>
              </a:solidFill>
              <a:latin typeface="Roboto Light"/>
              <a:ea typeface="Roboto Light"/>
              <a:cs typeface="Roboto Light"/>
              <a:sym typeface="Roboto Light"/>
            </a:endParaRPr>
          </a:p>
          <a:p>
            <a:pPr marL="457200" lvl="0" indent="0" algn="l" rtl="0">
              <a:lnSpc>
                <a:spcPct val="90000"/>
              </a:lnSpc>
              <a:spcBef>
                <a:spcPts val="800"/>
              </a:spcBef>
              <a:spcAft>
                <a:spcPts val="0"/>
              </a:spcAft>
              <a:buNone/>
            </a:pPr>
            <a:r>
              <a:rPr lang="en" sz="2600">
                <a:solidFill>
                  <a:schemeClr val="dk1"/>
                </a:solidFill>
                <a:latin typeface="Roboto Light"/>
                <a:ea typeface="Roboto Light"/>
                <a:cs typeface="Roboto Light"/>
                <a:sym typeface="Roboto Light"/>
              </a:rPr>
              <a:t>Second content match must start within that distance</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d99626d13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d99626d13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Within second match must exist entirely within that number </a:t>
            </a:r>
            <a:endParaRPr sz="2600">
              <a:solidFill>
                <a:schemeClr val="dk1"/>
              </a:solidFill>
              <a:latin typeface="Roboto Light"/>
              <a:ea typeface="Roboto Light"/>
              <a:cs typeface="Roboto Light"/>
              <a:sym typeface="Roboto Light"/>
            </a:endParaRPr>
          </a:p>
          <a:p>
            <a:pPr marL="457200" lvl="0" indent="-228600" algn="l" rtl="0">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content:"abc"; content:"def"; </a:t>
            </a:r>
            <a:r>
              <a:rPr lang="en" sz="1000">
                <a:solidFill>
                  <a:srgbClr val="24292E"/>
                </a:solidFill>
                <a:latin typeface="Verdana"/>
                <a:ea typeface="Verdana"/>
                <a:cs typeface="Verdana"/>
                <a:sym typeface="Verdana"/>
              </a:rPr>
              <a:t>within:3;</a:t>
            </a:r>
            <a:endParaRPr sz="1000">
              <a:solidFill>
                <a:srgbClr val="24292E"/>
              </a:solidFill>
              <a:latin typeface="Verdana"/>
              <a:ea typeface="Verdana"/>
              <a:cs typeface="Verdana"/>
              <a:sym typeface="Verdana"/>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The within option is also for relating one content to another but only if it is within the set amount of bytes.</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a:solidFill>
                  <a:srgbClr val="24292E"/>
                </a:solidFill>
              </a:rPr>
              <a:t>Cannot be set to zero.</a:t>
            </a:r>
            <a:endParaRPr sz="1200">
              <a:solidFill>
                <a:srgbClr val="24292E"/>
              </a:solidFill>
            </a:endParaRPr>
          </a:p>
          <a:p>
            <a:pPr marL="457200" lvl="0" indent="-393700" algn="l" rtl="0">
              <a:lnSpc>
                <a:spcPct val="90000"/>
              </a:lnSpc>
              <a:spcBef>
                <a:spcPts val="0"/>
              </a:spcBef>
              <a:spcAft>
                <a:spcPts val="0"/>
              </a:spcAft>
              <a:buClr>
                <a:schemeClr val="dk1"/>
              </a:buClr>
              <a:buSzPts val="2600"/>
              <a:buFont typeface="Roboto Light"/>
              <a:buChar char="•"/>
            </a:pP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d99626d1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d99626d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Snort has a feature for pre-processor signatures written as C libraries. </a:t>
            </a:r>
            <a:endParaRPr/>
          </a:p>
          <a:p>
            <a:pPr marL="0" lvl="0" indent="0" algn="l" rtl="0">
              <a:spcBef>
                <a:spcPts val="0"/>
              </a:spcBef>
              <a:spcAft>
                <a:spcPts val="0"/>
              </a:spcAft>
              <a:buNone/>
            </a:pPr>
            <a:r>
              <a:rPr lang="en"/>
              <a:t>	Using C, customize the way snort analyzes traffic</a:t>
            </a:r>
            <a:endParaRPr/>
          </a:p>
          <a:p>
            <a:pPr marL="0" lvl="0" indent="0" algn="l" rtl="0">
              <a:spcBef>
                <a:spcPts val="0"/>
              </a:spcBef>
              <a:spcAft>
                <a:spcPts val="0"/>
              </a:spcAft>
              <a:buNone/>
            </a:pPr>
            <a:endParaRPr/>
          </a:p>
          <a:p>
            <a:pPr marL="0" lvl="0" indent="0" algn="l" rtl="0">
              <a:spcBef>
                <a:spcPts val="0"/>
              </a:spcBef>
              <a:spcAft>
                <a:spcPts val="0"/>
              </a:spcAft>
              <a:buNone/>
            </a:pPr>
            <a:r>
              <a:rPr lang="en"/>
              <a:t>Suricata doesn’t but has native support for several protocols and makes these available as extensions to the signature language</a:t>
            </a:r>
            <a:endParaRPr/>
          </a:p>
          <a:p>
            <a:pPr marL="0" lvl="0" indent="0" algn="l" rtl="0">
              <a:spcBef>
                <a:spcPts val="0"/>
              </a:spcBef>
              <a:spcAft>
                <a:spcPts val="0"/>
              </a:spcAft>
              <a:buNone/>
            </a:pPr>
            <a:endParaRPr/>
          </a:p>
          <a:p>
            <a:pPr marL="0" lvl="0" indent="0" algn="l" rtl="0">
              <a:spcBef>
                <a:spcPts val="0"/>
              </a:spcBef>
              <a:spcAft>
                <a:spcPts val="0"/>
              </a:spcAft>
              <a:buNone/>
            </a:pPr>
            <a:r>
              <a:rPr lang="en"/>
              <a:t>Suricata automatically detects protocols, regardless of port.</a:t>
            </a:r>
            <a:endParaRPr/>
          </a:p>
          <a:p>
            <a:pPr marL="0" lvl="0" indent="0" algn="l" rtl="0">
              <a:spcBef>
                <a:spcPts val="0"/>
              </a:spcBef>
              <a:spcAft>
                <a:spcPts val="0"/>
              </a:spcAft>
              <a:buNone/>
            </a:pPr>
            <a:endParaRPr/>
          </a:p>
          <a:p>
            <a:pPr marL="0" lvl="0" indent="0" algn="l" rtl="0">
              <a:spcBef>
                <a:spcPts val="0"/>
              </a:spcBef>
              <a:spcAft>
                <a:spcPts val="0"/>
              </a:spcAft>
              <a:buNone/>
            </a:pPr>
            <a:r>
              <a:rPr lang="en"/>
              <a:t>Suricata supports file extraction for HTTP and SMTP connections, snort does not support file extraction at all</a:t>
            </a:r>
            <a:endParaRPr/>
          </a:p>
          <a:p>
            <a:pPr marL="0" lvl="0" indent="0" algn="l" rtl="0">
              <a:spcBef>
                <a:spcPts val="0"/>
              </a:spcBef>
              <a:spcAft>
                <a:spcPts val="0"/>
              </a:spcAft>
              <a:buNone/>
            </a:pPr>
            <a:endParaRPr/>
          </a:p>
          <a:p>
            <a:pPr marL="0" lvl="0" indent="0" algn="l" rtl="0">
              <a:spcBef>
                <a:spcPts val="0"/>
              </a:spcBef>
              <a:spcAft>
                <a:spcPts val="0"/>
              </a:spcAft>
              <a:buNone/>
            </a:pPr>
            <a:r>
              <a:rPr lang="en"/>
              <a:t>Suricata is extensible using Lua for simple, programmatic tasks</a:t>
            </a:r>
            <a:endParaRPr/>
          </a:p>
          <a:p>
            <a:pPr marL="0" lvl="0" indent="0" algn="l" rtl="0">
              <a:spcBef>
                <a:spcPts val="0"/>
              </a:spcBef>
              <a:spcAft>
                <a:spcPts val="0"/>
              </a:spcAft>
              <a:buNone/>
            </a:pPr>
            <a:r>
              <a:rPr lang="en"/>
              <a:t>	Lua to customize alert output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5d3be52f80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5d3be52f80_1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"Basic-Rules"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"danger"</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marR="0" lvl="0" indent="0" algn="l" rtl="0">
              <a:lnSpc>
                <a:spcPct val="90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d3be52f80_1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5d3be52f80_1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next slide covers solutions</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5d3be52f80_1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4" name="Google Shape;214;g5d3be52f80_1_1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for channel copy/paste:</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1. alert ip any any &lt;&gt; any any (msg: "Test rule that fires on all traffic"; sid: 1;)</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2. alert ip $HOME_NET any -&gt; $EXTERNAL_NET any (msg: "Test rule that fires on internal to external traffic"; sid:2;)</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3. alert ip $HOME_NET any -&gt; any 80 (msg: "Test rule that fires on internal to port 80 traffic"; sid:3;)</a:t>
            </a:r>
            <a:endParaRPr sz="1200">
              <a:latin typeface="Roboto"/>
              <a:ea typeface="Roboto"/>
              <a:cs typeface="Roboto"/>
              <a:sym typeface="Roboto"/>
            </a:endParaRPr>
          </a:p>
          <a:p>
            <a:pPr marL="0" lvl="0" indent="0" algn="l" rtl="0">
              <a:lnSpc>
                <a:spcPct val="115000"/>
              </a:lnSpc>
              <a:spcBef>
                <a:spcPts val="0"/>
              </a:spcBef>
              <a:spcAft>
                <a:spcPts val="0"/>
              </a:spcAft>
              <a:buClr>
                <a:srgbClr val="000000"/>
              </a:buClr>
              <a:buSzPts val="1100"/>
              <a:buFont typeface="Arial"/>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4b18b5ed9d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4b18b5ed9d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b18b5ed9d_1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4b18b5ed9d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d9b582ca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d9b582ca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b18b5ed9d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b18b5ed9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800"/>
              </a:spcBef>
              <a:spcAft>
                <a:spcPts val="0"/>
              </a:spcAft>
              <a:buClr>
                <a:schemeClr val="dk1"/>
              </a:buClr>
              <a:buSzPts val="1100"/>
              <a:buFont typeface="Arial"/>
              <a:buNone/>
            </a:pPr>
            <a:r>
              <a:rPr lang="en" sz="1400">
                <a:solidFill>
                  <a:schemeClr val="dk1"/>
                </a:solidFill>
                <a:latin typeface="Roboto Mono Light"/>
                <a:ea typeface="Roboto Mono Light"/>
                <a:cs typeface="Roboto Mono Light"/>
                <a:sym typeface="Roboto Mono Light"/>
              </a:rPr>
              <a:t>alert ip any any &lt;&gt; any any (msg: “Matches everything”; sid 1;)</a:t>
            </a:r>
            <a:endParaRPr sz="1400">
              <a:solidFill>
                <a:schemeClr val="dk1"/>
              </a:solidFill>
              <a:latin typeface="Roboto Mono Light"/>
              <a:ea typeface="Roboto Mono Light"/>
              <a:cs typeface="Roboto Mono Light"/>
              <a:sym typeface="Roboto Mono Light"/>
            </a:endParaRPr>
          </a:p>
          <a:p>
            <a:pPr marL="0" lvl="0" indent="0" algn="l" rtl="0">
              <a:spcBef>
                <a:spcPts val="0"/>
              </a:spcBef>
              <a:spcAft>
                <a:spcPts val="0"/>
              </a:spcAft>
              <a:buNone/>
            </a:pPr>
            <a:endParaRPr/>
          </a:p>
          <a:p>
            <a:pPr marL="0" lvl="0" indent="0" algn="l" rtl="0">
              <a:spcBef>
                <a:spcPts val="0"/>
              </a:spcBef>
              <a:spcAft>
                <a:spcPts val="0"/>
              </a:spcAft>
              <a:buNone/>
            </a:pPr>
            <a:r>
              <a:rPr lang="en"/>
              <a:t>^^ that’s convoluted and useless. Try to find an iframe.</a:t>
            </a:r>
            <a:endParaRPr/>
          </a:p>
          <a:p>
            <a:pPr marL="0" lvl="0" indent="0" algn="l" rtl="0">
              <a:spcBef>
                <a:spcPts val="0"/>
              </a:spcBef>
              <a:spcAft>
                <a:spcPts val="0"/>
              </a:spcAft>
              <a:buNone/>
            </a:pPr>
            <a:endParaRPr/>
          </a:p>
          <a:p>
            <a:pPr marL="0" lvl="0" indent="0" algn="l" rtl="0">
              <a:spcBef>
                <a:spcPts val="0"/>
              </a:spcBef>
              <a:spcAft>
                <a:spcPts val="0"/>
              </a:spcAft>
              <a:buNone/>
            </a:pPr>
            <a:r>
              <a:rPr lang="en" sz="1800">
                <a:latin typeface="Roboto Mono"/>
                <a:ea typeface="Roboto Mono"/>
                <a:cs typeface="Roboto Mono"/>
                <a:sym typeface="Roboto Mono"/>
              </a:rPr>
              <a:t>alert http any any -&gt; any any (msg: "Found an iframe!"; content: "iframe"; sid: 1;)</a:t>
            </a:r>
            <a:endParaRPr sz="1800">
              <a:latin typeface="Roboto Mono"/>
              <a:ea typeface="Roboto Mono"/>
              <a:cs typeface="Roboto Mono"/>
              <a:sym typeface="Roboto Mono"/>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d99626d13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d99626d13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2300" b="1">
                <a:solidFill>
                  <a:srgbClr val="24292E"/>
                </a:solidFill>
              </a:rPr>
              <a:t>BASIC LAB CONTENT</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Create a rule that will fire on any ip going to or from any ip</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is internal IP's going to Destinations of external IP's</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ip's are internal and communicating to port 80</a:t>
            </a:r>
            <a:endParaRPr sz="1200">
              <a:solidFill>
                <a:srgbClr val="24292E"/>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24292E"/>
              </a:solidFill>
            </a:endParaRPr>
          </a:p>
          <a:p>
            <a:pPr marL="0" marR="38100" lvl="0" indent="0" algn="l" rtl="0">
              <a:spcBef>
                <a:spcPts val="1800"/>
              </a:spcBef>
              <a:spcAft>
                <a:spcPts val="0"/>
              </a:spcAft>
              <a:buClr>
                <a:schemeClr val="dk1"/>
              </a:buClr>
              <a:buSzPts val="1100"/>
              <a:buFont typeface="Arial"/>
              <a:buNone/>
            </a:pPr>
            <a:r>
              <a:rPr lang="en" sz="2300" b="1">
                <a:solidFill>
                  <a:srgbClr val="24292E"/>
                </a:solidFill>
              </a:rPr>
              <a:t>BASIC LAB ANSWERS</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alert ip any any &lt;&gt; any any (msg: "Test rule that fires on all traffic"; sid: 1;)</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ip $HOME_NET any -&gt; $EXTERNAL_NET any (msg: "Test rule that fires on internal to external traffic"; sid: 2;)</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ip $HOME_NET any -&gt; any 80 (msg: "Test rule that fires on internal to port 80 traffic"; sid 3;)</a:t>
            </a:r>
            <a:endParaRPr sz="1200">
              <a:solidFill>
                <a:srgbClr val="24292E"/>
              </a:solidFill>
            </a:endParaRPr>
          </a:p>
          <a:p>
            <a:pPr marL="0" lvl="0" indent="0" algn="l" rtl="0">
              <a:spcBef>
                <a:spcPts val="1200"/>
              </a:spcBef>
              <a:spcAft>
                <a:spcPts val="0"/>
              </a:spcAft>
              <a:buNone/>
            </a:pPr>
            <a:endParaRPr sz="1200">
              <a:solidFill>
                <a:srgbClr val="24292E"/>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b18b5ed9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b18b5ed9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2300" b="1">
                <a:solidFill>
                  <a:srgbClr val="24292E"/>
                </a:solidFill>
              </a:rPr>
              <a:t>BASIC LAB CONTENT</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Create a rule that will fire on any ip going to or from any ip</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is internal IP's going to Destinations of external IP's</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ip's are internal and communicating to port 80</a:t>
            </a:r>
            <a:endParaRPr sz="1200">
              <a:solidFill>
                <a:srgbClr val="24292E"/>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24292E"/>
              </a:solidFill>
            </a:endParaRPr>
          </a:p>
          <a:p>
            <a:pPr marL="0" marR="38100" lvl="0" indent="0" algn="l" rtl="0">
              <a:spcBef>
                <a:spcPts val="1800"/>
              </a:spcBef>
              <a:spcAft>
                <a:spcPts val="0"/>
              </a:spcAft>
              <a:buClr>
                <a:schemeClr val="dk1"/>
              </a:buClr>
              <a:buSzPts val="1100"/>
              <a:buFont typeface="Arial"/>
              <a:buNone/>
            </a:pPr>
            <a:r>
              <a:rPr lang="en" sz="2300" b="1">
                <a:solidFill>
                  <a:srgbClr val="24292E"/>
                </a:solidFill>
              </a:rPr>
              <a:t>BASIC LAB ANSWERS</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alert ip any any &lt;&gt; any any (msg: "Test rule that fires on all traffic"; sid: 1;)</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ip $HOME_NET any -&gt; $EXTERNAL_NET any (msg: "Test rule that fires on internal to external traffic"; sid: 2;)</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ip $HOME_NET any -&gt; any 80 (msg: "Test rule that fires on internal to port 80 traffic"; sid 3;)</a:t>
            </a:r>
            <a:endParaRPr sz="1200">
              <a:solidFill>
                <a:srgbClr val="24292E"/>
              </a:solidFill>
            </a:endParaRPr>
          </a:p>
          <a:p>
            <a:pPr marL="0" lvl="0" indent="0" algn="l" rtl="0">
              <a:spcBef>
                <a:spcPts val="1200"/>
              </a:spcBef>
              <a:spcAft>
                <a:spcPts val="0"/>
              </a:spcAft>
              <a:buNone/>
            </a:pPr>
            <a:endParaRPr sz="1200">
              <a:solidFill>
                <a:srgbClr val="24292E"/>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d3be52f80_1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g5d3be52f80_1_1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These are the IP header options available with their formats and descriptions.</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ttl:10;</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Time-to-live value</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ipopts:sec;</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 options, e.g. sec (IP security) and lsrr (Loose Source Routing)</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sameip;</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Allows for checking if source and destination IP addresses are the same.</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ip_proto:6;</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 protocol field</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id:1;</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Each datagram has a unique ID (used for fragmentation and reassembly).</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geoip: dst, US, UK, CA;</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Match on source or destination IP addresses and their countries. Only supports IPv4.</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fragbits:!D;</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Check for fragmentation flags and reserved bits. M=More Fragments, D=Do not Fragment, R=Reserved Bit.</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fragoffset:!0;</a:t>
            </a:r>
            <a:endParaRPr sz="1200">
              <a:latin typeface="Roboto Light"/>
              <a:ea typeface="Roboto Light"/>
              <a:cs typeface="Roboto Light"/>
              <a:sym typeface="Roboto Light"/>
            </a:endParaRPr>
          </a:p>
          <a:p>
            <a:pPr marL="0" lvl="0" indent="0" algn="l" rtl="0">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Fragmentation offset number, can use greater than/less than and negation (!)</a:t>
            </a:r>
            <a:endParaRPr sz="1200">
              <a:latin typeface="Roboto Light"/>
              <a:ea typeface="Roboto Light"/>
              <a:cs typeface="Roboto Light"/>
              <a:sym typeface="Roboto Light"/>
            </a:endParaRPr>
          </a:p>
          <a:p>
            <a:pPr marL="0" lvl="0" indent="0" algn="l" rtl="0">
              <a:lnSpc>
                <a:spcPct val="115000"/>
              </a:lnSpc>
              <a:spcBef>
                <a:spcPts val="0"/>
              </a:spcBef>
              <a:spcAft>
                <a:spcPts val="0"/>
              </a:spcAft>
              <a:buNone/>
            </a:pPr>
            <a:endParaRPr sz="1200">
              <a:latin typeface="Roboto Light"/>
              <a:ea typeface="Roboto Light"/>
              <a:cs typeface="Roboto Light"/>
              <a:sym typeface="Roboto 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d3be52f8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5d3be52f80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pass: If a signature matches and contains pass, Suricata stops scanning the packet and skips to the end of all rules (only for the current packet).</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drop: the receiver does not receive a message of what is going on, resulting in a time-out</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drop: This  only  concerns  the  IPS/inline  mode.</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reject: receiver and sender receive a REJ packet</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reject: in Inline/IPS mode, the offending packet will also be dropped like with the ‘drop’ action</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d3be52f80_1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g5d3be52f80_1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5d3be52f80_1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g5d3be52f80_1_2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5d3be52f80_1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g5d3be52f80_1_2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itype:&gt;10;</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type, can use greater than/less than.</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icode:&gt;5;</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code, can use greater than/less than.</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icmp_id:0;</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ID number</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icmp_seq:0;</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sequence number</a:t>
            </a:r>
            <a:endParaRPr sz="1200">
              <a:latin typeface="Roboto"/>
              <a:ea typeface="Roboto"/>
              <a:cs typeface="Roboto"/>
              <a:sym typeface="Roboto"/>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d99626d1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d99626d1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just a selection of the HTTP-specified keywords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b18b5ed9d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b18b5ed9d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800"/>
              </a:spcBef>
              <a:spcAft>
                <a:spcPts val="0"/>
              </a:spcAft>
              <a:buNone/>
            </a:pPr>
            <a:r>
              <a:rPr lang="en" sz="1400">
                <a:solidFill>
                  <a:schemeClr val="dk1"/>
                </a:solidFill>
                <a:latin typeface="Roboto Mono Light"/>
                <a:ea typeface="Roboto Mono Light"/>
                <a:cs typeface="Roboto Mono Light"/>
                <a:sym typeface="Roboto Mono Light"/>
              </a:rPr>
              <a:t>alert ip any any &lt;&gt; any any (msg: “Matches everything”; sid 1;)</a:t>
            </a:r>
            <a:endParaRPr sz="1400">
              <a:solidFill>
                <a:schemeClr val="dk1"/>
              </a:solidFill>
              <a:latin typeface="Roboto Mono Light"/>
              <a:ea typeface="Roboto Mono Light"/>
              <a:cs typeface="Roboto Mono Light"/>
              <a:sym typeface="Roboto Mono Light"/>
            </a:endParaRPr>
          </a:p>
          <a:p>
            <a:pPr marL="0" lvl="0" indent="0" algn="l" rtl="0">
              <a:spcBef>
                <a:spcPts val="0"/>
              </a:spcBef>
              <a:spcAft>
                <a:spcPts val="0"/>
              </a:spcAft>
              <a:buNone/>
            </a:pPr>
            <a:endParaRPr/>
          </a:p>
          <a:p>
            <a:pPr marL="0" lvl="0" indent="0" algn="l" rtl="0">
              <a:spcBef>
                <a:spcPts val="0"/>
              </a:spcBef>
              <a:spcAft>
                <a:spcPts val="0"/>
              </a:spcAft>
              <a:buNone/>
            </a:pPr>
            <a:r>
              <a:rPr lang="en"/>
              <a:t>^^ that’s convoluted and useless. Try to find an iframe.</a:t>
            </a:r>
            <a:endParaRPr/>
          </a:p>
          <a:p>
            <a:pPr marL="0" lvl="0" indent="0" algn="l" rtl="0">
              <a:spcBef>
                <a:spcPts val="0"/>
              </a:spcBef>
              <a:spcAft>
                <a:spcPts val="0"/>
              </a:spcAft>
              <a:buNone/>
            </a:pPr>
            <a:endParaRPr/>
          </a:p>
          <a:p>
            <a:pPr marL="0" lvl="0" indent="0" algn="l" rtl="0">
              <a:spcBef>
                <a:spcPts val="0"/>
              </a:spcBef>
              <a:spcAft>
                <a:spcPts val="0"/>
              </a:spcAft>
              <a:buNone/>
            </a:pPr>
            <a:r>
              <a:rPr lang="en"/>
              <a:t>	Iframe is html document embedded within another html document</a:t>
            </a:r>
            <a:endParaRPr/>
          </a:p>
          <a:p>
            <a:pPr marL="0" lvl="0" indent="0" algn="l" rtl="0">
              <a:spcBef>
                <a:spcPts val="0"/>
              </a:spcBef>
              <a:spcAft>
                <a:spcPts val="0"/>
              </a:spcAft>
              <a:buNone/>
            </a:pPr>
            <a:endParaRPr sz="1800">
              <a:latin typeface="Roboto Mono"/>
              <a:ea typeface="Roboto Mono"/>
              <a:cs typeface="Roboto Mono"/>
              <a:sym typeface="Roboto Mono"/>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3be52f80_1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4" name="Google Shape;294;g5d3be52f80_1_2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"HTTP-Rules"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"switch"</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marR="0" lvl="0" indent="0" algn="l" rtl="0">
              <a:lnSpc>
                <a:spcPct val="90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5d3be52f80_1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 name="Google Shape;300;g5d3be52f80_1_2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1. run suricata and make some logs!</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suricata -c /etc/suricata/suricata.yaml -S ./ex3.rules     -r /mnt/pcap/2017…       -l  ~/alerts/</a:t>
            </a:r>
            <a:endParaRPr sz="1200">
              <a:latin typeface="Roboto"/>
              <a:ea typeface="Roboto"/>
              <a:cs typeface="Roboto"/>
              <a:sym typeface="Roboto"/>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5d3be52f80_1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g5d3be52f80_1_2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(msg:"HTTP POST methods seen"; content:"POST"; http_method; sid:4;)</a:t>
            </a:r>
            <a:endParaRPr sz="1200">
              <a:solidFill>
                <a:srgbClr val="000000"/>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(msg:"HTTP POST method seen to known bad host"; content:"POST"; http_method; content:"amellet.bit"; http_host; sid:5;)</a:t>
            </a:r>
            <a:endParaRPr sz="1200">
              <a:solidFill>
                <a:srgbClr val="000000"/>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 "HTTP redirect"; http_response_line; content:"301 Moved Permanently"; nocase; sid:6;)</a:t>
            </a:r>
            <a:endParaRPr sz="1200">
              <a:solidFill>
                <a:srgbClr val="000000"/>
              </a:solidFill>
              <a:latin typeface="Roboto"/>
              <a:ea typeface="Roboto"/>
              <a:cs typeface="Roboto"/>
              <a:sym typeface="Roboto"/>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d99626d13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d99626d13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2300" b="1">
                <a:solidFill>
                  <a:srgbClr val="24292E"/>
                </a:solidFill>
              </a:rPr>
              <a:t>HTTP LAB CONTENT</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Create a rule that will fire when it detects POST HTTP methods</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detects POST HTTP methods and has a successful status code</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has the response message and code of 301 Moved Permanently</a:t>
            </a:r>
            <a:endParaRPr sz="1200">
              <a:solidFill>
                <a:srgbClr val="24292E"/>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24292E"/>
              </a:solidFill>
            </a:endParaRPr>
          </a:p>
          <a:p>
            <a:pPr marL="0" marR="38100" lvl="0" indent="0" algn="l" rtl="0">
              <a:spcBef>
                <a:spcPts val="1800"/>
              </a:spcBef>
              <a:spcAft>
                <a:spcPts val="0"/>
              </a:spcAft>
              <a:buClr>
                <a:schemeClr val="dk1"/>
              </a:buClr>
              <a:buSzPts val="1100"/>
              <a:buFont typeface="Arial"/>
              <a:buNone/>
            </a:pPr>
            <a:r>
              <a:rPr lang="en" sz="2300" b="1">
                <a:solidFill>
                  <a:srgbClr val="24292E"/>
                </a:solidFill>
              </a:rPr>
              <a:t>HTTP LAB ANSWERS</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(msg:"HTTP POST methods seen"; content:"POST"; http_method; sid:4;)</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http any any -&gt; any any (msg:"HTTP POST method seen and successful"; content:"POST"; http_method; content:"200"; http_stat_code; sid:5;)</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http any any -&gt; any any (msg: "HTTP redirect"; http_response_line; content:"301 Moved Permanently"; nocase; sid:6;)</a:t>
            </a:r>
            <a:endParaRPr sz="1200">
              <a:solidFill>
                <a:srgbClr val="24292E"/>
              </a:solidFill>
            </a:endParaRPr>
          </a:p>
          <a:p>
            <a:pPr marL="0" lvl="0" indent="0" algn="l" rtl="0">
              <a:spcBef>
                <a:spcPts val="1200"/>
              </a:spcBef>
              <a:spcAft>
                <a:spcPts val="0"/>
              </a:spcAft>
              <a:buNone/>
            </a:pPr>
            <a:endParaRPr sz="1200">
              <a:solidFill>
                <a:srgbClr val="24292E"/>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4b18b5ed9d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4b18b5ed9d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2300" b="1">
                <a:solidFill>
                  <a:srgbClr val="24292E"/>
                </a:solidFill>
              </a:rPr>
              <a:t>HTTP LAB CONTENT</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Create a rule that will fire when it detects POST HTTP methods</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detects POST HTTP methods and has a successful status code</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has the response message and code of 301 Moved Permanently</a:t>
            </a:r>
            <a:endParaRPr sz="1200">
              <a:solidFill>
                <a:srgbClr val="24292E"/>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24292E"/>
              </a:solidFill>
            </a:endParaRPr>
          </a:p>
          <a:p>
            <a:pPr marL="0" marR="38100" lvl="0" indent="0" algn="l" rtl="0">
              <a:spcBef>
                <a:spcPts val="1800"/>
              </a:spcBef>
              <a:spcAft>
                <a:spcPts val="0"/>
              </a:spcAft>
              <a:buClr>
                <a:schemeClr val="dk1"/>
              </a:buClr>
              <a:buSzPts val="1100"/>
              <a:buFont typeface="Arial"/>
              <a:buNone/>
            </a:pPr>
            <a:r>
              <a:rPr lang="en" sz="2300" b="1">
                <a:solidFill>
                  <a:srgbClr val="24292E"/>
                </a:solidFill>
              </a:rPr>
              <a:t>HTTP LAB ANSWERS</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(msg:"HTTP POST methods seen"; content:"POST"; http_method; sid:4;)</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http any any -&gt; any any (msg:"HTTP POST method seen and successful"; content:"POST"; http_method; content:"200"; http_stat_code; sid:5;)</a:t>
            </a:r>
            <a:endParaRPr sz="1200">
              <a:solidFill>
                <a:srgbClr val="24292E"/>
              </a:solidFill>
            </a:endParaRPr>
          </a:p>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alert http any any -&gt; any any (msg: "HTTP redirect"; http_response_line; content:"301 Moved Permanently"; nocase; sid:6;)</a:t>
            </a:r>
            <a:endParaRPr sz="1200">
              <a:solidFill>
                <a:srgbClr val="24292E"/>
              </a:solidFill>
            </a:endParaRPr>
          </a:p>
          <a:p>
            <a:pPr marL="0" lvl="0" indent="0" algn="l" rtl="0">
              <a:spcBef>
                <a:spcPts val="1200"/>
              </a:spcBef>
              <a:spcAft>
                <a:spcPts val="0"/>
              </a:spcAft>
              <a:buNone/>
            </a:pPr>
            <a:endParaRPr sz="1200">
              <a:solidFill>
                <a:srgbClr val="24292E"/>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d99626d13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d99626d1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1650" b="1">
                <a:solidFill>
                  <a:srgbClr val="24292E"/>
                </a:solidFill>
              </a:rPr>
              <a:t>Actions</a:t>
            </a:r>
            <a:endParaRPr sz="1650" b="1">
              <a:solidFill>
                <a:srgbClr val="24292E"/>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rPr>
              <a:t>Note: Suricata has four actions it can perform with varying priority. The priority order defines which signatures will be scanned first. By default the order is pass, drop, reject, and alert.</a:t>
            </a:r>
            <a:endParaRPr sz="1200">
              <a:solidFill>
                <a:srgbClr val="24292E"/>
              </a:solidFill>
            </a:endParaRPr>
          </a:p>
          <a:p>
            <a:pPr marL="457200" lvl="0" indent="-304800" algn="l" rtl="0">
              <a:lnSpc>
                <a:spcPct val="115000"/>
              </a:lnSpc>
              <a:spcBef>
                <a:spcPts val="1200"/>
              </a:spcBef>
              <a:spcAft>
                <a:spcPts val="0"/>
              </a:spcAft>
              <a:buClr>
                <a:srgbClr val="24292E"/>
              </a:buClr>
              <a:buSzPts val="1200"/>
              <a:buChar char="●"/>
            </a:pPr>
            <a:r>
              <a:rPr lang="en" sz="1200" b="1">
                <a:solidFill>
                  <a:srgbClr val="24292E"/>
                </a:solidFill>
              </a:rPr>
              <a:t>Pass</a:t>
            </a:r>
            <a:r>
              <a:rPr lang="en" sz="1200">
                <a:solidFill>
                  <a:srgbClr val="24292E"/>
                </a:solidFill>
              </a:rPr>
              <a:t> -- If a signature matches and contains pass, Suricata stops scanning the packet and skips to the end of all rules (only for the current packet). A pass can be considered whitelist.</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b="1">
                <a:solidFill>
                  <a:srgbClr val="24292E"/>
                </a:solidFill>
              </a:rPr>
              <a:t>Drop</a:t>
            </a:r>
            <a:r>
              <a:rPr lang="en" sz="1200">
                <a:solidFill>
                  <a:srgbClr val="24292E"/>
                </a:solidFill>
              </a:rPr>
              <a:t> -- This only concerns the IPS/inline mode. If the program finds a signature that matches, it stops immediately and "drops" the packet. The receiver does not receive a message of what is going on, resulting in a time-out. Suricata generates an alert for this packet.</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b="1">
                <a:solidFill>
                  <a:srgbClr val="24292E"/>
                </a:solidFill>
              </a:rPr>
              <a:t>Reject</a:t>
            </a:r>
            <a:r>
              <a:rPr lang="en" sz="1200">
                <a:solidFill>
                  <a:srgbClr val="24292E"/>
                </a:solidFill>
              </a:rPr>
              <a:t> -- This is an active rejection of the packet. Both receiver and sender receive a reject packet. When in Inline/IPS mode, the offending packet will also be dropped like with the ‘drop’ action. Suricata generates an alert for this packet.</a:t>
            </a:r>
            <a:endParaRPr sz="1200">
              <a:solidFill>
                <a:srgbClr val="24292E"/>
              </a:solidFill>
            </a:endParaRPr>
          </a:p>
          <a:p>
            <a:pPr marL="457200" lvl="0" indent="-304800" algn="l" rtl="0">
              <a:lnSpc>
                <a:spcPct val="115000"/>
              </a:lnSpc>
              <a:spcBef>
                <a:spcPts val="0"/>
              </a:spcBef>
              <a:spcAft>
                <a:spcPts val="0"/>
              </a:spcAft>
              <a:buClr>
                <a:srgbClr val="24292E"/>
              </a:buClr>
              <a:buSzPts val="1200"/>
              <a:buChar char="●"/>
            </a:pPr>
            <a:r>
              <a:rPr lang="en" sz="1200" b="1">
                <a:solidFill>
                  <a:srgbClr val="24292E"/>
                </a:solidFill>
              </a:rPr>
              <a:t>Alert</a:t>
            </a:r>
            <a:r>
              <a:rPr lang="en" sz="1200">
                <a:solidFill>
                  <a:srgbClr val="24292E"/>
                </a:solidFill>
              </a:rPr>
              <a:t> -- If a signature matches an alert will be generated by Suricata.</a:t>
            </a:r>
            <a:endParaRPr sz="1200">
              <a:solidFill>
                <a:srgbClr val="24292E"/>
              </a:solidFill>
            </a:endParaRPr>
          </a:p>
          <a:p>
            <a:pPr marL="0" lvl="0" indent="0" algn="l" rtl="0">
              <a:spcBef>
                <a:spcPts val="120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4b18b5ed9d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4b18b5ed9d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DNS on the wire has a specialized format, namely it doesn’t pass hostnames as pure strings, but rather with sets of strings concatenated with offset counts. This makes it really annoying to write content patterns for. Suricata makes this much easier by extracting hostnames to a normal string.</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5d3be52f80_1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 name="Google Shape;330;g5d3be52f80_1_3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"DNS-Rules"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"vision"</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marR="0" lvl="0" indent="0" algn="l" rtl="0">
              <a:lnSpc>
                <a:spcPct val="90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d3be52f80_1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g5d3be52f80_1_3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hint: use slides for query content and external/internal and using dns as the “protocol”</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1. run suricata and make some logs!</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suricata -c /etc/suricata/suricata.yaml -S ./ex2.rules     -r /mnt/pcap/2017…       -l  ~/alerts/</a:t>
            </a:r>
            <a:endParaRPr sz="1200">
              <a:latin typeface="Roboto"/>
              <a:ea typeface="Roboto"/>
              <a:cs typeface="Roboto"/>
              <a:sym typeface="Roboto"/>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5d3be52f80_1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 name="Google Shape;342;g5d3be52f80_1_3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1. alert dns $HOME_NET any -&gt; $EXTERNAL_NET any (msg:"Test rule that fires on external DNS"; sid:1;)</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2. alert dns $HOME_NET any -&gt; $EXTERNAL_NET any (msg:"Test rule that fires on external DNS with bit in the name"; dns_query; content:"bit"; sid:2;)</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3d99626d1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3d99626d1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Suricata let’s you specify modifiers on flows. The easiest to use is flow direction `to_client`, `to_server`, etc.</a:t>
            </a:r>
            <a:endParaRPr/>
          </a:p>
          <a:p>
            <a:pPr marL="0" lvl="0" indent="0" algn="l" rtl="0">
              <a:spcBef>
                <a:spcPts val="0"/>
              </a:spcBef>
              <a:spcAft>
                <a:spcPts val="0"/>
              </a:spcAft>
              <a:buNone/>
            </a:pPr>
            <a:endParaRPr/>
          </a:p>
          <a:p>
            <a:pPr marL="0" lvl="0" indent="0" algn="l" rtl="0">
              <a:spcBef>
                <a:spcPts val="0"/>
              </a:spcBef>
              <a:spcAft>
                <a:spcPts val="0"/>
              </a:spcAft>
              <a:buNone/>
            </a:pPr>
            <a:r>
              <a:rPr lang="en"/>
              <a:t>FIle keywords allow matches on things like filenames, extensions, and libmagic mimetypes</a:t>
            </a:r>
            <a:endParaRPr/>
          </a:p>
          <a:p>
            <a:pPr marL="0" lvl="0" indent="0" algn="l" rtl="0">
              <a:spcBef>
                <a:spcPts val="0"/>
              </a:spcBef>
              <a:spcAft>
                <a:spcPts val="0"/>
              </a:spcAft>
              <a:buNone/>
            </a:pPr>
            <a:endParaRPr/>
          </a:p>
          <a:p>
            <a:pPr marL="0" lvl="0" indent="0" algn="l" rtl="0">
              <a:spcBef>
                <a:spcPts val="0"/>
              </a:spcBef>
              <a:spcAft>
                <a:spcPts val="0"/>
              </a:spcAft>
              <a:buNone/>
            </a:pPr>
            <a:r>
              <a:rPr lang="en"/>
              <a:t>SSL/TLS keywords allow matching in certificate information and SSL state</a:t>
            </a:r>
            <a:endParaRPr/>
          </a:p>
          <a:p>
            <a:pPr marL="0" lvl="0" indent="0" algn="l" rtl="0">
              <a:spcBef>
                <a:spcPts val="0"/>
              </a:spcBef>
              <a:spcAft>
                <a:spcPts val="0"/>
              </a:spcAft>
              <a:buNone/>
            </a:pPr>
            <a:endParaRPr/>
          </a:p>
          <a:p>
            <a:pPr marL="0" lvl="0" indent="0" algn="l" rtl="0">
              <a:spcBef>
                <a:spcPts val="0"/>
              </a:spcBef>
              <a:spcAft>
                <a:spcPts val="0"/>
              </a:spcAft>
              <a:buNone/>
            </a:pPr>
            <a:r>
              <a:rPr lang="en"/>
              <a:t>Modbus, DNP3, and ENIP are all ICS protocols. Modbus and DNP3 are open protocols, ENIP was later opened and created by Rockwell Automation</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4b18b5ed9d_1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4" name="Google Shape;354;g4b18b5ed9d_1_1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 wth is going on here ??</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bottom line goal:	I will make this madness readable</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enough to get started</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empower you to reverse engineer regex</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4b18b5ed9d_1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 name="Google Shape;360;g4b18b5ed9d_1_1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students go to https://www.debuggex.com/</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4b18b5ed9d_1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g4b18b5ed9d_1_2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- 1234</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`12` this matches - but only first portion</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demo `^    $`</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change result to 83675</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 ] - character class</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demo `[1,2,3,4,5]` - matches on any one</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^[1,2,3,4,5,6,7,8,9]$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^[0-9]{5}$</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no match ^[0-9]{5,}$ also ^[0-9]{3,9}$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 one or more (looping)</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 matches all BUT numbers</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629fd13f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2" name="Google Shape;372;g629fd13fe9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- 1234</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`12` this matches - but only first portion</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demo `^    $`</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change result to 83675</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 ] - character class</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demo `[1,2,3,4,5]` - matches on any one</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^[1,2,3,4,5,6,7,8,9]$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^[0-9]{5}$</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no match ^[0-9]{5,}$ also ^[0-9]{3,9}$</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 one or more (looping)</a:t>
            </a:r>
            <a:endParaRPr sz="1200">
              <a:latin typeface="Roboto"/>
              <a:ea typeface="Roboto"/>
              <a:cs typeface="Roboto"/>
              <a:sym typeface="Roboto"/>
            </a:endParaRPr>
          </a:p>
          <a:p>
            <a:pPr marL="0" lvl="0" indent="0" algn="l" rtl="0">
              <a:lnSpc>
                <a:spcPct val="115000"/>
              </a:lnSpc>
              <a:spcBef>
                <a:spcPts val="0"/>
              </a:spcBef>
              <a:spcAft>
                <a:spcPts val="0"/>
              </a:spcAft>
              <a:buNone/>
            </a:pPr>
            <a:r>
              <a:rPr lang="en" sz="1200">
                <a:latin typeface="Roboto"/>
                <a:ea typeface="Roboto"/>
                <a:cs typeface="Roboto"/>
                <a:sym typeface="Roboto"/>
              </a:rPr>
              <a:t>- ^[^0-9]+$ - matches all BUT numbers</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5d3be52f80_1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9" name="Google Shape;379;g5d3be52f80_1_3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"Regex"</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"horse"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marR="0" lvl="0" indent="0" algn="l" rtl="0">
              <a:lnSpc>
                <a:spcPct val="90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5d3be52f80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g5d3be52f80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SRC to DEST: read left to right</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proto: ip == all / also more options</a:t>
            </a:r>
            <a:endParaRPr sz="1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$NET variables: next slide explains **operators**</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4b18b5ed9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5" name="Google Shape;385;g4b18b5ed9d_1_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a: `^[0-9]{3}-[0-9]{3}-[0-9]{4}$`</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4b18b5ed9d_1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1" name="Google Shape;391;g4b18b5ed9d_1_2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a:    ^</a:t>
            </a:r>
            <a:r>
              <a:rPr lang="en" sz="1200">
                <a:solidFill>
                  <a:srgbClr val="212529"/>
                </a:solidFill>
                <a:latin typeface="Roboto"/>
                <a:ea typeface="Roboto"/>
                <a:cs typeface="Roboto"/>
                <a:sym typeface="Roboto"/>
              </a:rPr>
              <a:t>[A-Za-z._]*@[A-Za-z]*\.[A-Za-z]*</a:t>
            </a:r>
            <a:r>
              <a:rPr lang="en" sz="1200">
                <a:latin typeface="Roboto"/>
                <a:ea typeface="Roboto"/>
                <a:cs typeface="Roboto"/>
                <a:sym typeface="Roboto"/>
              </a:rPr>
              <a:t>$    </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4b18b5ed9d_1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g4b18b5ed9d_1_2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a: `^[\d]{1,3}\.[\d]{1,3}\.[\d]{1,3}\.[\d]{1,3}$`</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4b18b5ed9d_1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3" name="Google Shape;403;g4b18b5ed9d_1_2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d99626d1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d99626d1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4292E"/>
              </a:buClr>
              <a:buSzPts val="1200"/>
              <a:buAutoNum type="arabicPeriod"/>
            </a:pPr>
            <a:r>
              <a:rPr lang="en" sz="1200">
                <a:solidFill>
                  <a:srgbClr val="24292E"/>
                </a:solidFill>
              </a:rPr>
              <a:t>Create a rule using PCRE that matches websites that end in "bit" or "tk"</a:t>
            </a:r>
            <a:endParaRPr sz="900">
              <a:solidFill>
                <a:srgbClr val="333333"/>
              </a:solidFill>
              <a:highlight>
                <a:srgbClr val="FAFAFA"/>
              </a:highlight>
              <a:latin typeface="Verdana"/>
              <a:ea typeface="Verdana"/>
              <a:cs typeface="Verdana"/>
              <a:sym typeface="Verdana"/>
            </a:endParaRPr>
          </a:p>
          <a:p>
            <a:pPr marL="0" lvl="0" indent="0" algn="l" rtl="0">
              <a:spcBef>
                <a:spcPts val="120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Flags:</a:t>
            </a:r>
            <a:endParaRPr/>
          </a:p>
          <a:p>
            <a:pPr marL="0" lvl="0" indent="0" algn="l" rtl="0">
              <a:spcBef>
                <a:spcPts val="0"/>
              </a:spcBef>
              <a:spcAft>
                <a:spcPts val="0"/>
              </a:spcAft>
              <a:buNone/>
            </a:pPr>
            <a:endParaRPr/>
          </a:p>
          <a:p>
            <a:pPr marL="0" lvl="0" indent="0" algn="l" rtl="0">
              <a:spcBef>
                <a:spcPts val="0"/>
              </a:spcBef>
              <a:spcAft>
                <a:spcPts val="0"/>
              </a:spcAft>
              <a:buNone/>
            </a:pPr>
            <a:r>
              <a:rPr lang="en"/>
              <a:t>i -- case insensitive</a:t>
            </a:r>
            <a:endParaRPr/>
          </a:p>
          <a:p>
            <a:pPr marL="0" lvl="0" indent="0" algn="l" rtl="0">
              <a:spcBef>
                <a:spcPts val="0"/>
              </a:spcBef>
              <a:spcAft>
                <a:spcPts val="0"/>
              </a:spcAft>
              <a:buNone/>
            </a:pPr>
            <a:r>
              <a:rPr lang="en"/>
              <a:t>s -- checks new line characters </a:t>
            </a:r>
            <a:endParaRPr/>
          </a:p>
          <a:p>
            <a:pPr marL="0" lvl="0" indent="0" algn="l" rtl="0">
              <a:spcBef>
                <a:spcPts val="0"/>
              </a:spcBef>
              <a:spcAft>
                <a:spcPts val="0"/>
              </a:spcAft>
              <a:buNone/>
            </a:pPr>
            <a:r>
              <a:rPr lang="en"/>
              <a:t>m -- makes one line of the payload count as two lines (by default, the payload is inspected as one line) </a:t>
            </a:r>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d99626d13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d99626d13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is any character</a:t>
            </a:r>
            <a:endParaRPr/>
          </a:p>
          <a:p>
            <a:pPr marL="0" lvl="0" indent="0" algn="l" rtl="0">
              <a:spcBef>
                <a:spcPts val="0"/>
              </a:spcBef>
              <a:spcAft>
                <a:spcPts val="0"/>
              </a:spcAft>
              <a:buNone/>
            </a:pPr>
            <a:r>
              <a:rPr lang="en"/>
              <a:t>* is any number of times</a:t>
            </a:r>
            <a:endParaRPr/>
          </a:p>
          <a:p>
            <a:pPr marL="0" lvl="0" indent="0" algn="l" rtl="0">
              <a:spcBef>
                <a:spcPts val="0"/>
              </a:spcBef>
              <a:spcAft>
                <a:spcPts val="0"/>
              </a:spcAft>
              <a:buNone/>
            </a:pPr>
            <a:endParaRPr/>
          </a:p>
          <a:p>
            <a:pPr marL="0" lvl="0" indent="0" algn="l" rtl="0">
              <a:spcBef>
                <a:spcPts val="0"/>
              </a:spcBef>
              <a:spcAft>
                <a:spcPts val="0"/>
              </a:spcAft>
              <a:buNone/>
            </a:pPr>
            <a:r>
              <a:rPr lang="en"/>
              <a:t>.* is wildcard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d3be52f80_1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3" name="Google Shape;423;g5d3be52f80_1_4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"PCRE-Rules"</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"staple"</a:t>
            </a:r>
            <a:endParaRPr sz="1200">
              <a:solidFill>
                <a:schemeClr val="dk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a:p>
            <a:pPr marL="0" marR="0" lvl="0" indent="0" algn="l" rtl="0">
              <a:lnSpc>
                <a:spcPct val="90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d3be52f80_1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9" name="Google Shape;429;g5d3be52f80_1_4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next slide covers solutions</a:t>
            </a:r>
            <a:endParaRPr sz="1200">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d3be52f80_1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g5d3be52f80_1_4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Roboto"/>
                <a:ea typeface="Roboto"/>
                <a:cs typeface="Roboto"/>
                <a:sym typeface="Roboto"/>
              </a:rPr>
              <a:t>alert http any any -&gt; any any (msg: "HTTP weird top level domain bit or tk"; pcre:"/((w{3})?[\w-._~?#\[\]@!$&amp;'()*+=]+\.(bit|tk))/si"; sid:7;)</a:t>
            </a:r>
            <a:endParaRPr sz="1200">
              <a:latin typeface="Roboto"/>
              <a:ea typeface="Roboto"/>
              <a:cs typeface="Roboto"/>
              <a:sym typeface="Roboto"/>
            </a:endParaRPr>
          </a:p>
          <a:p>
            <a:pPr marL="0" lvl="0" indent="0" algn="l" rtl="0">
              <a:lnSpc>
                <a:spcPct val="115000"/>
              </a:lnSpc>
              <a:spcBef>
                <a:spcPts val="0"/>
              </a:spcBef>
              <a:spcAft>
                <a:spcPts val="0"/>
              </a:spcAft>
              <a:buClr>
                <a:srgbClr val="000000"/>
              </a:buClr>
              <a:buSzPts val="1100"/>
              <a:buFont typeface="Arial"/>
              <a:buNone/>
            </a:pPr>
            <a:endParaRPr sz="1200">
              <a:latin typeface="Roboto"/>
              <a:ea typeface="Roboto"/>
              <a:cs typeface="Roboto"/>
              <a:sym typeface="Roboto"/>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d99626d13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3d99626d1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5000"/>
              </a:lnSpc>
              <a:spcBef>
                <a:spcPts val="1800"/>
              </a:spcBef>
              <a:spcAft>
                <a:spcPts val="0"/>
              </a:spcAft>
              <a:buClr>
                <a:schemeClr val="dk1"/>
              </a:buClr>
              <a:buSzPts val="1100"/>
              <a:buFont typeface="Arial"/>
              <a:buNone/>
            </a:pPr>
            <a:r>
              <a:rPr lang="en" sz="2300" b="1">
                <a:solidFill>
                  <a:srgbClr val="24292E"/>
                </a:solidFill>
              </a:rPr>
              <a:t>PCRE LAB CONTENT</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Create a rule using PCRE that matches websites that end in "bit" or "tk"</a:t>
            </a:r>
            <a:endParaRPr sz="1200">
              <a:solidFill>
                <a:srgbClr val="24292E"/>
              </a:solidFill>
            </a:endParaRPr>
          </a:p>
          <a:p>
            <a:pPr marL="0" lvl="0" indent="0" algn="l" rtl="0">
              <a:lnSpc>
                <a:spcPct val="115000"/>
              </a:lnSpc>
              <a:spcBef>
                <a:spcPts val="1200"/>
              </a:spcBef>
              <a:spcAft>
                <a:spcPts val="0"/>
              </a:spcAft>
              <a:buClr>
                <a:schemeClr val="dk1"/>
              </a:buClr>
              <a:buSzPts val="1100"/>
              <a:buFont typeface="Arial"/>
              <a:buNone/>
            </a:pPr>
            <a:endParaRPr sz="1200">
              <a:solidFill>
                <a:srgbClr val="24292E"/>
              </a:solidFill>
            </a:endParaRPr>
          </a:p>
          <a:p>
            <a:pPr marL="0" marR="38100" lvl="0" indent="0" algn="l" rtl="0">
              <a:spcBef>
                <a:spcPts val="1800"/>
              </a:spcBef>
              <a:spcAft>
                <a:spcPts val="0"/>
              </a:spcAft>
              <a:buClr>
                <a:schemeClr val="dk1"/>
              </a:buClr>
              <a:buSzPts val="1100"/>
              <a:buFont typeface="Arial"/>
              <a:buNone/>
            </a:pPr>
            <a:r>
              <a:rPr lang="en" sz="2300" b="1">
                <a:solidFill>
                  <a:srgbClr val="24292E"/>
                </a:solidFill>
              </a:rPr>
              <a:t>PCRE LAB ANSWERS</a:t>
            </a:r>
            <a:endParaRPr sz="2300" b="1">
              <a:solidFill>
                <a:srgbClr val="24292E"/>
              </a:solidFill>
            </a:endParaRPr>
          </a:p>
          <a:p>
            <a:pPr marL="457200" lvl="0" indent="-304800" algn="l" rtl="0">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 "HTTP wierd top level domain biz or tk"; pcre:"/((w{3})?[\w-._~?#[]@!$&amp;'()*+=]+.(bit|tk))/si"; sid:7;)</a:t>
            </a:r>
            <a:endParaRPr sz="1200">
              <a:solidFill>
                <a:srgbClr val="24292E"/>
              </a:solidFill>
            </a:endParaRPr>
          </a:p>
          <a:p>
            <a:pPr marL="0" lvl="0" indent="0" algn="l" rtl="0">
              <a:spcBef>
                <a:spcPts val="0"/>
              </a:spcBef>
              <a:spcAft>
                <a:spcPts val="0"/>
              </a:spcAft>
              <a:buNone/>
            </a:pPr>
            <a:endParaRPr sz="1200">
              <a:solidFill>
                <a:srgbClr val="24292E"/>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d99626d13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d99626d13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endParaRPr sz="1200">
              <a:solidFill>
                <a:srgbClr val="24292E"/>
              </a:solidFill>
            </a:endParaRPr>
          </a:p>
          <a:p>
            <a:pPr marL="0" lvl="0" indent="0" algn="l" rtl="0">
              <a:spcBef>
                <a:spcPts val="120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4b18b5ed9d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4b18b5ed9d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b="1">
                <a:solidFill>
                  <a:srgbClr val="24292E"/>
                </a:solidFill>
              </a:rPr>
              <a:t>The first option is a bit silly, in that it matches any valid character in a DNS hostname ending in .bit or .tk</a:t>
            </a:r>
            <a:endParaRPr sz="2300" b="1">
              <a:solidFill>
                <a:srgbClr val="24292E"/>
              </a:solidFill>
            </a:endParaRPr>
          </a:p>
          <a:p>
            <a:pPr marL="0" lvl="0" indent="0" algn="l" rtl="0">
              <a:spcBef>
                <a:spcPts val="0"/>
              </a:spcBef>
              <a:spcAft>
                <a:spcPts val="0"/>
              </a:spcAft>
              <a:buNone/>
            </a:pPr>
            <a:endParaRPr sz="2300" b="1">
              <a:solidFill>
                <a:srgbClr val="24292E"/>
              </a:solidFill>
            </a:endParaRPr>
          </a:p>
          <a:p>
            <a:pPr marL="0" lvl="0" indent="0" algn="l" rtl="0">
              <a:spcBef>
                <a:spcPts val="0"/>
              </a:spcBef>
              <a:spcAft>
                <a:spcPts val="0"/>
              </a:spcAft>
              <a:buNone/>
            </a:pPr>
            <a:r>
              <a:rPr lang="en" sz="2300" b="1">
                <a:solidFill>
                  <a:srgbClr val="24292E"/>
                </a:solidFill>
              </a:rPr>
              <a:t>The second option builds on that by explicitly specifying that we’re going to check the http_host buffer only (using the W modifier)</a:t>
            </a:r>
            <a:endParaRPr sz="2300" b="1">
              <a:solidFill>
                <a:srgbClr val="24292E"/>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4b18b5ed9d_1_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4b18b5ed9d_1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4b18b5ed9d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9" name="Google Shape;459;g4b18b5ed9d_1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None/>
            </a:pPr>
            <a:r>
              <a:rPr lang="en" sz="2100">
                <a:latin typeface="Source Sans Pro"/>
                <a:ea typeface="Source Sans Pro"/>
                <a:cs typeface="Source Sans Pro"/>
                <a:sym typeface="Source Sans Pro"/>
              </a:rPr>
              <a:t>Suricata-update defaults to pulling in Emerging Threats open source. Notice that it is pulling in some of the default rules files in /etc/suricata/rules.</a:t>
            </a:r>
            <a:endParaRPr sz="2100">
              <a:latin typeface="Source Sans Pro"/>
              <a:ea typeface="Source Sans Pro"/>
              <a:cs typeface="Source Sans Pro"/>
              <a:sym typeface="Source Sans Pro"/>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4b18b5ed9d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5" name="Google Shape;465;g4b18b5ed9d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None/>
            </a:pPr>
            <a:r>
              <a:rPr lang="en" sz="2100">
                <a:latin typeface="Source Sans Pro"/>
                <a:ea typeface="Source Sans Pro"/>
                <a:cs typeface="Source Sans Pro"/>
                <a:sym typeface="Source Sans Pro"/>
              </a:rPr>
              <a:t>Here, we configure suricata to let it use suricata-update rules by default</a:t>
            </a:r>
            <a:endParaRPr sz="2100">
              <a:latin typeface="Source Sans Pro"/>
              <a:ea typeface="Source Sans Pro"/>
              <a:cs typeface="Source Sans Pro"/>
              <a:sym typeface="Source Sans Pro"/>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4b18b5ed9d_1_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4b18b5ed9d_1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4b18b5ed9d_1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4b18b5ed9d_1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5d253cbc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3" name="Google Shape;483;g5d253cbcb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d99626d13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d99626d13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d99626d13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d99626d13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d99626d13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d99626d1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2400" marR="152400" lvl="0" indent="0" algn="l" rtl="0">
              <a:lnSpc>
                <a:spcPct val="145000"/>
              </a:lnSpc>
              <a:spcBef>
                <a:spcPts val="0"/>
              </a:spcBef>
              <a:spcAft>
                <a:spcPts val="0"/>
              </a:spcAft>
              <a:buClr>
                <a:schemeClr val="dk1"/>
              </a:buClr>
              <a:buSzPts val="1100"/>
              <a:buFont typeface="Arial"/>
              <a:buNone/>
            </a:pPr>
            <a:r>
              <a:rPr lang="en" sz="1000">
                <a:solidFill>
                  <a:srgbClr val="24292E"/>
                </a:solidFill>
                <a:highlight>
                  <a:srgbClr val="F6F8FA"/>
                </a:highlight>
                <a:latin typeface="Verdana"/>
                <a:ea typeface="Verdana"/>
                <a:cs typeface="Verdana"/>
                <a:sym typeface="Verdana"/>
              </a:rPr>
              <a:t>1.2.3.4                                                Match on 1.2.3.4</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!1.2.3.4                                               Matches all IP addresses except 1.2.3.4</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![1.2.3.4, 5.6.7.8]                                    Matches all IP addresses except 1.2.3.4 and 5.6.7.8</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[192.168.1.100/24, ![192.168.1.102, 192.168.1.103]]    Match the range of 192.168.1.100/24 without 192.168.1.102 and 192.168.1.103</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$HOME_NET                                              Matches the variable set in your yaml</a:t>
            </a:r>
            <a:endParaRPr sz="1000">
              <a:solidFill>
                <a:srgbClr val="24292E"/>
              </a:solidFill>
              <a:highlight>
                <a:srgbClr val="F6F8FA"/>
              </a:highlight>
              <a:latin typeface="Verdana"/>
              <a:ea typeface="Verdana"/>
              <a:cs typeface="Verdana"/>
              <a:sym typeface="Verdana"/>
            </a:endParaRPr>
          </a:p>
          <a:p>
            <a:pPr marL="0" lvl="0" indent="0" algn="l" rtl="0">
              <a:spcBef>
                <a:spcPts val="120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2C34"/>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0" y="983773"/>
            <a:ext cx="6858000" cy="893700"/>
          </a:xfrm>
          <a:prstGeom prst="rect">
            <a:avLst/>
          </a:prstGeom>
          <a:noFill/>
          <a:ln>
            <a:noFill/>
          </a:ln>
        </p:spPr>
        <p:txBody>
          <a:bodyPr spcFirstLastPara="1" wrap="square" lIns="91425" tIns="91425" rIns="91425" bIns="91425" anchor="b" anchorCtr="0">
            <a:noAutofit/>
          </a:bodyPr>
          <a:lstStyle>
            <a:lvl1pPr marR="0" lvl="0" algn="ctr" rtl="0">
              <a:lnSpc>
                <a:spcPct val="90000"/>
              </a:lnSpc>
              <a:spcBef>
                <a:spcPts val="0"/>
              </a:spcBef>
              <a:spcAft>
                <a:spcPts val="0"/>
              </a:spcAft>
              <a:buClr>
                <a:srgbClr val="F7C359"/>
              </a:buClr>
              <a:buSzPts val="4800"/>
              <a:buFont typeface="Roboto"/>
              <a:buNone/>
              <a:defRPr sz="4800" i="0" u="none" strike="noStrike" cap="none">
                <a:solidFill>
                  <a:srgbClr val="F7C359"/>
                </a:solidFill>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13" name="Google Shape;13;p2"/>
          <p:cNvSpPr txBox="1">
            <a:spLocks noGrp="1"/>
          </p:cNvSpPr>
          <p:nvPr>
            <p:ph type="subTitle" idx="1"/>
          </p:nvPr>
        </p:nvSpPr>
        <p:spPr>
          <a:xfrm>
            <a:off x="1143000" y="1877478"/>
            <a:ext cx="6858000" cy="1241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800"/>
              </a:spcBef>
              <a:spcAft>
                <a:spcPts val="0"/>
              </a:spcAft>
              <a:buSzPts val="3000"/>
              <a:buNone/>
              <a:defRPr sz="3000" i="0" u="none" strike="noStrike" cap="none"/>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Source Sans Pro"/>
                <a:ea typeface="Source Sans Pro"/>
                <a:cs typeface="Source Sans Pro"/>
                <a:sym typeface="Source Sans Pro"/>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Source Sans Pro"/>
                <a:ea typeface="Source Sans Pro"/>
                <a:cs typeface="Source Sans Pro"/>
                <a:sym typeface="Source Sans Pro"/>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Source Sans Pro"/>
                <a:ea typeface="Source Sans Pro"/>
                <a:cs typeface="Source Sans Pro"/>
                <a:sym typeface="Source Sans Pro"/>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1"/>
        <p:cNvGrpSpPr/>
        <p:nvPr/>
      </p:nvGrpSpPr>
      <p:grpSpPr>
        <a:xfrm>
          <a:off x="0" y="0"/>
          <a:ext cx="0" cy="0"/>
          <a:chOff x="0" y="0"/>
          <a:chExt cx="0" cy="0"/>
        </a:xfrm>
      </p:grpSpPr>
      <p:sp>
        <p:nvSpPr>
          <p:cNvPr id="52" name="Google Shape;52;p12"/>
          <p:cNvSpPr txBox="1">
            <a:spLocks noGrp="1"/>
          </p:cNvSpPr>
          <p:nvPr>
            <p:ph type="title"/>
          </p:nvPr>
        </p:nvSpPr>
        <p:spPr>
          <a:xfrm>
            <a:off x="628650" y="31042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SzPts val="3600"/>
              <a:buFont typeface="Roboto Light"/>
              <a:buNone/>
              <a:defRPr sz="3600" i="0" u="none" strike="noStrike" cap="non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53" name="Google Shape;53;p12"/>
          <p:cNvSpPr txBox="1">
            <a:spLocks noGrp="1"/>
          </p:cNvSpPr>
          <p:nvPr>
            <p:ph type="body" idx="1"/>
          </p:nvPr>
        </p:nvSpPr>
        <p:spPr>
          <a:xfrm>
            <a:off x="628650" y="1100054"/>
            <a:ext cx="7886700" cy="26775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90000"/>
              </a:lnSpc>
              <a:spcBef>
                <a:spcPts val="800"/>
              </a:spcBef>
              <a:spcAft>
                <a:spcPts val="0"/>
              </a:spcAft>
              <a:buSzPts val="3000"/>
              <a:buChar char="•"/>
              <a:defRPr sz="3000" i="0" u="none" strike="noStrike" cap="none"/>
            </a:lvl1pPr>
            <a:lvl2pPr marL="914400" marR="0" lvl="1" indent="-381000" algn="l" rtl="0">
              <a:lnSpc>
                <a:spcPct val="90000"/>
              </a:lnSpc>
              <a:spcBef>
                <a:spcPts val="400"/>
              </a:spcBef>
              <a:spcAft>
                <a:spcPts val="0"/>
              </a:spcAft>
              <a:buSzPts val="2400"/>
              <a:buChar char="•"/>
              <a:defRPr i="0" u="none" strike="noStrike" cap="none"/>
            </a:lvl2pPr>
            <a:lvl3pPr marL="1371600" marR="0" lvl="2" indent="-342900" algn="l" rtl="0">
              <a:lnSpc>
                <a:spcPct val="90000"/>
              </a:lnSpc>
              <a:spcBef>
                <a:spcPts val="400"/>
              </a:spcBef>
              <a:spcAft>
                <a:spcPts val="0"/>
              </a:spcAft>
              <a:buSzPts val="1800"/>
              <a:buChar char="•"/>
              <a:defRPr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628650" y="48667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SzPts val="3600"/>
              <a:buFont typeface="Roboto Light"/>
              <a:buNone/>
              <a:defRPr sz="3600" i="0" u="none" strike="noStrike" cap="non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56" name="Google Shape;56;p13"/>
          <p:cNvSpPr txBox="1">
            <a:spLocks noGrp="1"/>
          </p:cNvSpPr>
          <p:nvPr>
            <p:ph type="body" idx="1"/>
          </p:nvPr>
        </p:nvSpPr>
        <p:spPr>
          <a:xfrm>
            <a:off x="628650" y="1369219"/>
            <a:ext cx="3886200" cy="32634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SzPts val="2100"/>
              <a:buChar char="•"/>
              <a:defRPr sz="2100" i="0" u="none" strike="noStrike" cap="none"/>
            </a:lvl1pPr>
            <a:lvl2pPr marL="914400" marR="0" lvl="1" indent="-342900" algn="l" rtl="0">
              <a:lnSpc>
                <a:spcPct val="90000"/>
              </a:lnSpc>
              <a:spcBef>
                <a:spcPts val="400"/>
              </a:spcBef>
              <a:spcAft>
                <a:spcPts val="0"/>
              </a:spcAft>
              <a:buSzPts val="1800"/>
              <a:buChar char="•"/>
              <a:defRPr sz="1800" i="0" u="none" strike="noStrike" cap="none"/>
            </a:lvl2pPr>
            <a:lvl3pPr marL="1371600" marR="0" lvl="2" indent="-323850" algn="l" rtl="0">
              <a:lnSpc>
                <a:spcPct val="90000"/>
              </a:lnSpc>
              <a:spcBef>
                <a:spcPts val="400"/>
              </a:spcBef>
              <a:spcAft>
                <a:spcPts val="0"/>
              </a:spcAft>
              <a:buSzPts val="1500"/>
              <a:buChar char="•"/>
              <a:defRPr sz="1500"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
        <p:nvSpPr>
          <p:cNvPr id="57" name="Google Shape;57;p13"/>
          <p:cNvSpPr txBox="1">
            <a:spLocks noGrp="1"/>
          </p:cNvSpPr>
          <p:nvPr>
            <p:ph type="body" idx="2"/>
          </p:nvPr>
        </p:nvSpPr>
        <p:spPr>
          <a:xfrm>
            <a:off x="4629150" y="1369219"/>
            <a:ext cx="3886200" cy="32634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SzPts val="2100"/>
              <a:buChar char="•"/>
              <a:defRPr sz="2100" i="0" u="none" strike="noStrike" cap="none"/>
            </a:lvl1pPr>
            <a:lvl2pPr marL="914400" marR="0" lvl="1" indent="-342900" algn="l" rtl="0">
              <a:lnSpc>
                <a:spcPct val="90000"/>
              </a:lnSpc>
              <a:spcBef>
                <a:spcPts val="400"/>
              </a:spcBef>
              <a:spcAft>
                <a:spcPts val="0"/>
              </a:spcAft>
              <a:buSzPts val="1800"/>
              <a:buChar char="•"/>
              <a:defRPr sz="1800" i="0" u="none" strike="noStrike" cap="none"/>
            </a:lvl2pPr>
            <a:lvl3pPr marL="1371600" marR="0" lvl="2" indent="-323850" algn="l" rtl="0">
              <a:lnSpc>
                <a:spcPct val="90000"/>
              </a:lnSpc>
              <a:spcBef>
                <a:spcPts val="400"/>
              </a:spcBef>
              <a:spcAft>
                <a:spcPts val="0"/>
              </a:spcAft>
              <a:buSzPts val="1500"/>
              <a:buChar char="•"/>
              <a:defRPr sz="1500"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629841" y="273844"/>
            <a:ext cx="7886700" cy="9942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EFEFEF"/>
              </a:buClr>
              <a:buSzPts val="3000"/>
              <a:buFont typeface="Open Sans"/>
              <a:buNone/>
              <a:defRPr sz="3000" b="0" i="0" u="none" strike="noStrike" cap="none">
                <a:solidFill>
                  <a:srgbClr val="EFEFEF"/>
                </a:solidFill>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60" name="Google Shape;60;p14"/>
          <p:cNvSpPr txBox="1">
            <a:spLocks noGrp="1"/>
          </p:cNvSpPr>
          <p:nvPr>
            <p:ph type="body" idx="1"/>
          </p:nvPr>
        </p:nvSpPr>
        <p:spPr>
          <a:xfrm>
            <a:off x="629841" y="1260872"/>
            <a:ext cx="3868500" cy="6180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90000"/>
              </a:lnSpc>
              <a:spcBef>
                <a:spcPts val="800"/>
              </a:spcBef>
              <a:spcAft>
                <a:spcPts val="0"/>
              </a:spcAft>
              <a:buClr>
                <a:srgbClr val="EFEFEF"/>
              </a:buClr>
              <a:buSzPts val="1800"/>
              <a:buFont typeface="Arial"/>
              <a:buNone/>
              <a:defRPr sz="1800" b="1" i="0" u="none" strike="noStrike" cap="none">
                <a:solidFill>
                  <a:srgbClr val="EFEFEF"/>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EFEFEF"/>
              </a:buClr>
              <a:buSzPts val="1500"/>
              <a:buFont typeface="Arial"/>
              <a:buNone/>
              <a:defRPr sz="1500" b="1" i="0" u="none" strike="noStrike" cap="none">
                <a:solidFill>
                  <a:srgbClr val="EFEFEF"/>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EFEFEF"/>
              </a:buClr>
              <a:buSzPts val="1400"/>
              <a:buFont typeface="Arial"/>
              <a:buNone/>
              <a:defRPr sz="1400" b="1" i="0" u="none" strike="noStrike" cap="none">
                <a:solidFill>
                  <a:srgbClr val="EFEFEF"/>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6pPr>
            <a:lvl7pPr marL="3200400" marR="0" lvl="6"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7pPr>
            <a:lvl8pPr marL="3657600" marR="0" lvl="7"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8pPr>
            <a:lvl9pPr marL="4114800" marR="0" lvl="8"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9pPr>
          </a:lstStyle>
          <a:p>
            <a:endParaRPr/>
          </a:p>
        </p:txBody>
      </p:sp>
      <p:sp>
        <p:nvSpPr>
          <p:cNvPr id="61" name="Google Shape;61;p14"/>
          <p:cNvSpPr txBox="1">
            <a:spLocks noGrp="1"/>
          </p:cNvSpPr>
          <p:nvPr>
            <p:ph type="body" idx="2"/>
          </p:nvPr>
        </p:nvSpPr>
        <p:spPr>
          <a:xfrm>
            <a:off x="629841" y="1878806"/>
            <a:ext cx="3868500" cy="27633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Clr>
                <a:srgbClr val="EFEFEF"/>
              </a:buClr>
              <a:buSzPts val="2100"/>
              <a:buFont typeface="Arial"/>
              <a:buChar char="•"/>
              <a:defRPr sz="2100" b="0" i="0" u="none" strike="noStrike" cap="none">
                <a:solidFill>
                  <a:srgbClr val="EFEFEF"/>
                </a:solidFill>
                <a:latin typeface="Source Sans Pro"/>
                <a:ea typeface="Source Sans Pro"/>
                <a:cs typeface="Source Sans Pro"/>
                <a:sym typeface="Source Sans Pro"/>
              </a:defRPr>
            </a:lvl1pPr>
            <a:lvl2pPr marL="914400" marR="0" lvl="1" indent="-342900" algn="l" rtl="0">
              <a:lnSpc>
                <a:spcPct val="90000"/>
              </a:lnSpc>
              <a:spcBef>
                <a:spcPts val="400"/>
              </a:spcBef>
              <a:spcAft>
                <a:spcPts val="0"/>
              </a:spcAft>
              <a:buClr>
                <a:srgbClr val="EFEFEF"/>
              </a:buClr>
              <a:buSzPts val="1800"/>
              <a:buFont typeface="Arial"/>
              <a:buChar char="•"/>
              <a:defRPr sz="1800" b="0" i="0" u="none" strike="noStrike" cap="none">
                <a:solidFill>
                  <a:srgbClr val="EFEFEF"/>
                </a:solidFill>
                <a:latin typeface="Source Sans Pro"/>
                <a:ea typeface="Source Sans Pro"/>
                <a:cs typeface="Source Sans Pro"/>
                <a:sym typeface="Source Sans Pro"/>
              </a:defRPr>
            </a:lvl2pPr>
            <a:lvl3pPr marL="1371600" marR="0" lvl="2" indent="-323850" algn="l" rtl="0">
              <a:lnSpc>
                <a:spcPct val="90000"/>
              </a:lnSpc>
              <a:spcBef>
                <a:spcPts val="400"/>
              </a:spcBef>
              <a:spcAft>
                <a:spcPts val="0"/>
              </a:spcAft>
              <a:buClr>
                <a:srgbClr val="EFEFEF"/>
              </a:buClr>
              <a:buSzPts val="1500"/>
              <a:buFont typeface="Arial"/>
              <a:buChar char="•"/>
              <a:defRPr sz="1500" b="0" i="0" u="none" strike="noStrike" cap="none">
                <a:solidFill>
                  <a:srgbClr val="EFEFEF"/>
                </a:solidFill>
                <a:latin typeface="Source Sans Pro"/>
                <a:ea typeface="Source Sans Pro"/>
                <a:cs typeface="Source Sans Pro"/>
                <a:sym typeface="Source Sans Pro"/>
              </a:defRPr>
            </a:lvl3pPr>
            <a:lvl4pPr marL="1828800" marR="0" lvl="3"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4pPr>
            <a:lvl5pPr marL="2286000" marR="0" lvl="4"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5pPr>
            <a:lvl6pPr marL="2743200" marR="0" lvl="5"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6pPr>
            <a:lvl7pPr marL="3200400" marR="0" lvl="6"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7pPr>
            <a:lvl8pPr marL="3657600" marR="0" lvl="7"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8pPr>
            <a:lvl9pPr marL="4114800" marR="0" lvl="8"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9pPr>
          </a:lstStyle>
          <a:p>
            <a:endParaRPr/>
          </a:p>
        </p:txBody>
      </p:sp>
      <p:sp>
        <p:nvSpPr>
          <p:cNvPr id="62" name="Google Shape;62;p14"/>
          <p:cNvSpPr txBox="1">
            <a:spLocks noGrp="1"/>
          </p:cNvSpPr>
          <p:nvPr>
            <p:ph type="body" idx="3"/>
          </p:nvPr>
        </p:nvSpPr>
        <p:spPr>
          <a:xfrm>
            <a:off x="4629150" y="1260872"/>
            <a:ext cx="3887400" cy="6180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90000"/>
              </a:lnSpc>
              <a:spcBef>
                <a:spcPts val="800"/>
              </a:spcBef>
              <a:spcAft>
                <a:spcPts val="0"/>
              </a:spcAft>
              <a:buClr>
                <a:srgbClr val="EFEFEF"/>
              </a:buClr>
              <a:buSzPts val="1800"/>
              <a:buFont typeface="Arial"/>
              <a:buNone/>
              <a:defRPr sz="1800" b="1" i="0" u="none" strike="noStrike" cap="none">
                <a:solidFill>
                  <a:srgbClr val="EFEFEF"/>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EFEFEF"/>
              </a:buClr>
              <a:buSzPts val="1500"/>
              <a:buFont typeface="Arial"/>
              <a:buNone/>
              <a:defRPr sz="1500" b="1" i="0" u="none" strike="noStrike" cap="none">
                <a:solidFill>
                  <a:srgbClr val="EFEFEF"/>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EFEFEF"/>
              </a:buClr>
              <a:buSzPts val="1400"/>
              <a:buFont typeface="Arial"/>
              <a:buNone/>
              <a:defRPr sz="1400" b="1" i="0" u="none" strike="noStrike" cap="none">
                <a:solidFill>
                  <a:srgbClr val="EFEFEF"/>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6pPr>
            <a:lvl7pPr marL="3200400" marR="0" lvl="6"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7pPr>
            <a:lvl8pPr marL="3657600" marR="0" lvl="7"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8pPr>
            <a:lvl9pPr marL="4114800" marR="0" lvl="8"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9pPr>
          </a:lstStyle>
          <a:p>
            <a:endParaRPr/>
          </a:p>
        </p:txBody>
      </p:sp>
      <p:sp>
        <p:nvSpPr>
          <p:cNvPr id="63" name="Google Shape;63;p14"/>
          <p:cNvSpPr txBox="1">
            <a:spLocks noGrp="1"/>
          </p:cNvSpPr>
          <p:nvPr>
            <p:ph type="body" idx="4"/>
          </p:nvPr>
        </p:nvSpPr>
        <p:spPr>
          <a:xfrm>
            <a:off x="4629150" y="1878806"/>
            <a:ext cx="3887400" cy="27633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Clr>
                <a:srgbClr val="EFEFEF"/>
              </a:buClr>
              <a:buSzPts val="2100"/>
              <a:buFont typeface="Arial"/>
              <a:buChar char="•"/>
              <a:defRPr sz="2100" b="0" i="0" u="none" strike="noStrike" cap="none">
                <a:solidFill>
                  <a:srgbClr val="EFEFEF"/>
                </a:solidFill>
                <a:latin typeface="Source Sans Pro"/>
                <a:ea typeface="Source Sans Pro"/>
                <a:cs typeface="Source Sans Pro"/>
                <a:sym typeface="Source Sans Pro"/>
              </a:defRPr>
            </a:lvl1pPr>
            <a:lvl2pPr marL="914400" marR="0" lvl="1" indent="-342900" algn="l" rtl="0">
              <a:lnSpc>
                <a:spcPct val="90000"/>
              </a:lnSpc>
              <a:spcBef>
                <a:spcPts val="400"/>
              </a:spcBef>
              <a:spcAft>
                <a:spcPts val="0"/>
              </a:spcAft>
              <a:buClr>
                <a:srgbClr val="EFEFEF"/>
              </a:buClr>
              <a:buSzPts val="1800"/>
              <a:buFont typeface="Arial"/>
              <a:buChar char="•"/>
              <a:defRPr sz="1800" b="0" i="0" u="none" strike="noStrike" cap="none">
                <a:solidFill>
                  <a:srgbClr val="EFEFEF"/>
                </a:solidFill>
                <a:latin typeface="Source Sans Pro"/>
                <a:ea typeface="Source Sans Pro"/>
                <a:cs typeface="Source Sans Pro"/>
                <a:sym typeface="Source Sans Pro"/>
              </a:defRPr>
            </a:lvl2pPr>
            <a:lvl3pPr marL="1371600" marR="0" lvl="2" indent="-323850" algn="l" rtl="0">
              <a:lnSpc>
                <a:spcPct val="90000"/>
              </a:lnSpc>
              <a:spcBef>
                <a:spcPts val="400"/>
              </a:spcBef>
              <a:spcAft>
                <a:spcPts val="0"/>
              </a:spcAft>
              <a:buClr>
                <a:srgbClr val="EFEFEF"/>
              </a:buClr>
              <a:buSzPts val="1500"/>
              <a:buFont typeface="Arial"/>
              <a:buChar char="•"/>
              <a:defRPr sz="1500" b="0" i="0" u="none" strike="noStrike" cap="none">
                <a:solidFill>
                  <a:srgbClr val="EFEFEF"/>
                </a:solidFill>
                <a:latin typeface="Source Sans Pro"/>
                <a:ea typeface="Source Sans Pro"/>
                <a:cs typeface="Source Sans Pro"/>
                <a:sym typeface="Source Sans Pro"/>
              </a:defRPr>
            </a:lvl3pPr>
            <a:lvl4pPr marL="1828800" marR="0" lvl="3"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4pPr>
            <a:lvl5pPr marL="2286000" marR="0" lvl="4"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5pPr>
            <a:lvl6pPr marL="2743200" marR="0" lvl="5"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6pPr>
            <a:lvl7pPr marL="3200400" marR="0" lvl="6"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7pPr>
            <a:lvl8pPr marL="3657600" marR="0" lvl="7"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8pPr>
            <a:lvl9pPr marL="4114800" marR="0" lvl="8"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629841" y="342900"/>
            <a:ext cx="2949000" cy="12003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SzPts val="2400"/>
              <a:buFont typeface="Roboto"/>
              <a:buNone/>
              <a:defRPr sz="2400" i="0" u="none" strike="noStrike" cap="none">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67" name="Google Shape;67;p16"/>
          <p:cNvSpPr txBox="1">
            <a:spLocks noGrp="1"/>
          </p:cNvSpPr>
          <p:nvPr>
            <p:ph type="body" idx="1"/>
          </p:nvPr>
        </p:nvSpPr>
        <p:spPr>
          <a:xfrm>
            <a:off x="3887391" y="740569"/>
            <a:ext cx="4629300" cy="36552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90000"/>
              </a:lnSpc>
              <a:spcBef>
                <a:spcPts val="800"/>
              </a:spcBef>
              <a:spcAft>
                <a:spcPts val="0"/>
              </a:spcAft>
              <a:buSzPts val="2400"/>
              <a:buFont typeface="Arial"/>
              <a:buChar char="•"/>
              <a:defRPr sz="2400" b="0" i="0" u="none" strike="noStrike" cap="none">
                <a:latin typeface="Source Sans Pro"/>
                <a:ea typeface="Source Sans Pro"/>
                <a:cs typeface="Source Sans Pro"/>
                <a:sym typeface="Source Sans Pro"/>
              </a:defRPr>
            </a:lvl1pPr>
            <a:lvl2pPr marL="914400" marR="0" lvl="1" indent="-361950" algn="l" rtl="0">
              <a:lnSpc>
                <a:spcPct val="90000"/>
              </a:lnSpc>
              <a:spcBef>
                <a:spcPts val="400"/>
              </a:spcBef>
              <a:spcAft>
                <a:spcPts val="0"/>
              </a:spcAft>
              <a:buSzPts val="2100"/>
              <a:buFont typeface="Arial"/>
              <a:buChar char="•"/>
              <a:defRPr sz="2100" b="0" i="0" u="none" strike="noStrike" cap="none">
                <a:latin typeface="Source Sans Pro"/>
                <a:ea typeface="Source Sans Pro"/>
                <a:cs typeface="Source Sans Pro"/>
                <a:sym typeface="Source Sans Pro"/>
              </a:defRPr>
            </a:lvl2pPr>
            <a:lvl3pPr marL="1371600" marR="0" lvl="2" indent="-342900" algn="l" rtl="0">
              <a:lnSpc>
                <a:spcPct val="90000"/>
              </a:lnSpc>
              <a:spcBef>
                <a:spcPts val="400"/>
              </a:spcBef>
              <a:spcAft>
                <a:spcPts val="0"/>
              </a:spcAft>
              <a:buSzPts val="1800"/>
              <a:buFont typeface="Arial"/>
              <a:buChar char="•"/>
              <a:defRPr sz="1800" b="0" i="0" u="none" strike="noStrike" cap="none">
                <a:latin typeface="Source Sans Pro"/>
                <a:ea typeface="Source Sans Pro"/>
                <a:cs typeface="Source Sans Pro"/>
                <a:sym typeface="Source Sans Pro"/>
              </a:defRPr>
            </a:lvl3pPr>
            <a:lvl4pPr marL="1828800" marR="0" lvl="3" indent="-323850" algn="l" rtl="0">
              <a:lnSpc>
                <a:spcPct val="90000"/>
              </a:lnSpc>
              <a:spcBef>
                <a:spcPts val="400"/>
              </a:spcBef>
              <a:spcAft>
                <a:spcPts val="0"/>
              </a:spcAft>
              <a:buSzPts val="1500"/>
              <a:buFont typeface="Arial"/>
              <a:buChar char="•"/>
              <a:defRPr sz="1500" b="0" i="0" u="none" strike="noStrike" cap="none">
                <a:latin typeface="Source Sans Pro"/>
                <a:ea typeface="Source Sans Pro"/>
                <a:cs typeface="Source Sans Pro"/>
                <a:sym typeface="Source Sans Pro"/>
              </a:defRPr>
            </a:lvl4pPr>
            <a:lvl5pPr marL="2286000" marR="0" lvl="4" indent="-323850" algn="l" rtl="0">
              <a:lnSpc>
                <a:spcPct val="90000"/>
              </a:lnSpc>
              <a:spcBef>
                <a:spcPts val="400"/>
              </a:spcBef>
              <a:spcAft>
                <a:spcPts val="0"/>
              </a:spcAft>
              <a:buSzPts val="1500"/>
              <a:buFont typeface="Arial"/>
              <a:buChar char="•"/>
              <a:defRPr sz="1500" b="0" i="0" u="none" strike="noStrike" cap="none">
                <a:latin typeface="Source Sans Pro"/>
                <a:ea typeface="Source Sans Pro"/>
                <a:cs typeface="Source Sans Pro"/>
                <a:sym typeface="Source Sans Pro"/>
              </a:defRPr>
            </a:lvl5pPr>
            <a:lvl6pPr marL="2743200" marR="0" lvl="5"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6pPr>
            <a:lvl7pPr marL="3200400" marR="0" lvl="6"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7pPr>
            <a:lvl8pPr marL="3657600" marR="0" lvl="7"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8pPr>
            <a:lvl9pPr marL="4114800" marR="0" lvl="8"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9pPr>
          </a:lstStyle>
          <a:p>
            <a:endParaRPr/>
          </a:p>
        </p:txBody>
      </p:sp>
      <p:sp>
        <p:nvSpPr>
          <p:cNvPr id="68" name="Google Shape;68;p16"/>
          <p:cNvSpPr txBox="1">
            <a:spLocks noGrp="1"/>
          </p:cNvSpPr>
          <p:nvPr>
            <p:ph type="body" idx="2"/>
          </p:nvPr>
        </p:nvSpPr>
        <p:spPr>
          <a:xfrm>
            <a:off x="629841" y="1543050"/>
            <a:ext cx="2949000" cy="2858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SzPts val="1200"/>
              <a:buFont typeface="Arial"/>
              <a:buNone/>
              <a:defRPr sz="1200" b="0" i="0" u="none" strike="noStrike" cap="none">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SzPts val="1100"/>
              <a:buFont typeface="Arial"/>
              <a:buNone/>
              <a:defRPr sz="1100" b="0" i="0" u="none" strike="noStrike" cap="none">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SzPts val="900"/>
              <a:buFont typeface="Arial"/>
              <a:buNone/>
              <a:defRPr sz="900" b="0" i="0" u="none" strike="noStrike" cap="none">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6pPr>
            <a:lvl7pPr marL="3200400" marR="0" lvl="6"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7pPr>
            <a:lvl8pPr marL="3657600" marR="0" lvl="7"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8pPr>
            <a:lvl9pPr marL="4114800" marR="0" lvl="8"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629841" y="342900"/>
            <a:ext cx="2949000" cy="12003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SzPts val="2400"/>
              <a:buFont typeface="Open Sans"/>
              <a:buNone/>
              <a:defRPr sz="2400" b="0" i="0" u="none" strike="noStrike" cap="none">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71" name="Google Shape;71;p17"/>
          <p:cNvSpPr>
            <a:spLocks noGrp="1"/>
          </p:cNvSpPr>
          <p:nvPr>
            <p:ph type="pic" idx="2"/>
          </p:nvPr>
        </p:nvSpPr>
        <p:spPr>
          <a:xfrm>
            <a:off x="3887391" y="740569"/>
            <a:ext cx="4629300" cy="3655200"/>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800"/>
              </a:spcBef>
              <a:spcAft>
                <a:spcPts val="0"/>
              </a:spcAft>
              <a:buClr>
                <a:srgbClr val="EFEFEF"/>
              </a:buClr>
              <a:buSzPts val="2400"/>
              <a:buFont typeface="Arial"/>
              <a:buNone/>
              <a:defRPr sz="2400" b="0" i="0" u="none" strike="noStrike" cap="none">
                <a:solidFill>
                  <a:srgbClr val="EFEFEF"/>
                </a:solidFill>
                <a:latin typeface="Source Sans Pro"/>
                <a:ea typeface="Source Sans Pro"/>
                <a:cs typeface="Source Sans Pro"/>
                <a:sym typeface="Source Sans Pro"/>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72" name="Google Shape;72;p17"/>
          <p:cNvSpPr txBox="1">
            <a:spLocks noGrp="1"/>
          </p:cNvSpPr>
          <p:nvPr>
            <p:ph type="body" idx="1"/>
          </p:nvPr>
        </p:nvSpPr>
        <p:spPr>
          <a:xfrm>
            <a:off x="629841" y="1543050"/>
            <a:ext cx="2949000" cy="2858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SzPts val="1200"/>
              <a:buFont typeface="Arial"/>
              <a:buNone/>
              <a:defRPr sz="1200" b="0" i="0" u="none" strike="noStrike" cap="none">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SzPts val="1100"/>
              <a:buFont typeface="Arial"/>
              <a:buNone/>
              <a:defRPr sz="1100" b="0" i="0" u="none" strike="noStrike" cap="none">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SzPts val="900"/>
              <a:buFont typeface="Arial"/>
              <a:buNone/>
              <a:defRPr sz="900" b="0" i="0" u="none" strike="noStrike" cap="none">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6pPr>
            <a:lvl7pPr marL="3200400" marR="0" lvl="6"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7pPr>
            <a:lvl8pPr marL="3657600" marR="0" lvl="7"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8pPr>
            <a:lvl9pPr marL="4114800" marR="0" lvl="8"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9pPr>
          </a:lstStyle>
          <a:p>
            <a:endParaRPr/>
          </a:p>
        </p:txBody>
      </p:sp>
      <p:sp>
        <p:nvSpPr>
          <p:cNvPr id="73" name="Google Shape;73;p17"/>
          <p:cNvSpPr txBox="1">
            <a:spLocks noGrp="1"/>
          </p:cNvSpPr>
          <p:nvPr>
            <p:ph type="ftr" idx="11"/>
          </p:nvPr>
        </p:nvSpPr>
        <p:spPr>
          <a:xfrm>
            <a:off x="3028950" y="4767263"/>
            <a:ext cx="3086100" cy="2739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888888"/>
              </a:buClr>
              <a:buSzPts val="10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623888" y="1282304"/>
            <a:ext cx="7886700" cy="21396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Clr>
                <a:schemeClr val="dk1"/>
              </a:buClr>
              <a:buSzPts val="4500"/>
              <a:buNone/>
              <a:defRPr sz="4500" i="0" u="none" strike="noStrike" cap="none">
                <a:solidFill>
                  <a:schemeClr val="dk1"/>
                </a:solidFill>
              </a:defRPr>
            </a:lvl1pPr>
            <a:lvl2pPr lvl="1" rtl="0">
              <a:spcBef>
                <a:spcPts val="0"/>
              </a:spcBef>
              <a:spcAft>
                <a:spcPts val="0"/>
              </a:spcAft>
              <a:buSzPts val="1100"/>
              <a:buFont typeface="Arial"/>
              <a:buNone/>
              <a:defRPr sz="1400"/>
            </a:lvl2pPr>
            <a:lvl3pPr lvl="2" rtl="0">
              <a:spcBef>
                <a:spcPts val="0"/>
              </a:spcBef>
              <a:spcAft>
                <a:spcPts val="0"/>
              </a:spcAft>
              <a:buSzPts val="1100"/>
              <a:buFont typeface="Arial"/>
              <a:buNone/>
              <a:defRPr sz="1400"/>
            </a:lvl3pPr>
            <a:lvl4pPr lvl="3" rtl="0">
              <a:spcBef>
                <a:spcPts val="0"/>
              </a:spcBef>
              <a:spcAft>
                <a:spcPts val="0"/>
              </a:spcAft>
              <a:buSzPts val="1100"/>
              <a:buFont typeface="Arial"/>
              <a:buNone/>
              <a:defRPr sz="1400"/>
            </a:lvl4pPr>
            <a:lvl5pPr lvl="4" rtl="0">
              <a:spcBef>
                <a:spcPts val="0"/>
              </a:spcBef>
              <a:spcAft>
                <a:spcPts val="0"/>
              </a:spcAft>
              <a:buSzPts val="1100"/>
              <a:buFont typeface="Arial"/>
              <a:buNone/>
              <a:defRPr sz="1400"/>
            </a:lvl5pPr>
            <a:lvl6pPr lvl="5" rtl="0">
              <a:spcBef>
                <a:spcPts val="0"/>
              </a:spcBef>
              <a:spcAft>
                <a:spcPts val="0"/>
              </a:spcAft>
              <a:buSzPts val="1100"/>
              <a:buFont typeface="Arial"/>
              <a:buNone/>
              <a:defRPr sz="1400"/>
            </a:lvl6pPr>
            <a:lvl7pPr lvl="6" rtl="0">
              <a:spcBef>
                <a:spcPts val="0"/>
              </a:spcBef>
              <a:spcAft>
                <a:spcPts val="0"/>
              </a:spcAft>
              <a:buSzPts val="1100"/>
              <a:buFont typeface="Arial"/>
              <a:buNone/>
              <a:defRPr sz="1400"/>
            </a:lvl7pPr>
            <a:lvl8pPr lvl="7" rtl="0">
              <a:spcBef>
                <a:spcPts val="0"/>
              </a:spcBef>
              <a:spcAft>
                <a:spcPts val="0"/>
              </a:spcAft>
              <a:buSzPts val="1100"/>
              <a:buFont typeface="Arial"/>
              <a:buNone/>
              <a:defRPr sz="1400"/>
            </a:lvl8pPr>
            <a:lvl9pPr lvl="8" rtl="0">
              <a:spcBef>
                <a:spcPts val="0"/>
              </a:spcBef>
              <a:spcAft>
                <a:spcPts val="0"/>
              </a:spcAft>
              <a:buSzPts val="1100"/>
              <a:buFont typeface="Arial"/>
              <a:buNone/>
              <a:defRPr sz="1400"/>
            </a:lvl9pPr>
          </a:lstStyle>
          <a:p>
            <a:endParaRPr/>
          </a:p>
        </p:txBody>
      </p:sp>
      <p:sp>
        <p:nvSpPr>
          <p:cNvPr id="76" name="Google Shape;76;p18"/>
          <p:cNvSpPr txBox="1">
            <a:spLocks noGrp="1"/>
          </p:cNvSpPr>
          <p:nvPr>
            <p:ph type="body" idx="1"/>
          </p:nvPr>
        </p:nvSpPr>
        <p:spPr>
          <a:xfrm>
            <a:off x="623888" y="3442097"/>
            <a:ext cx="7886700" cy="11253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888888"/>
              </a:buClr>
              <a:buSzPts val="1500"/>
              <a:buFont typeface="Arial"/>
              <a:buNone/>
              <a:defRPr sz="1500" b="0" i="0" u="none" strike="noStrike" cap="none">
                <a:solidFill>
                  <a:srgbClr val="888888"/>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888888"/>
              </a:buClr>
              <a:buSzPts val="1400"/>
              <a:buFont typeface="Arial"/>
              <a:buNone/>
              <a:defRPr sz="1400" b="0" i="0" u="none" strike="noStrike" cap="none">
                <a:solidFill>
                  <a:srgbClr val="888888"/>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77" name="Google Shape;77;p18"/>
          <p:cNvSpPr txBox="1">
            <a:spLocks noGrp="1"/>
          </p:cNvSpPr>
          <p:nvPr>
            <p:ph type="dt" idx="10"/>
          </p:nvPr>
        </p:nvSpPr>
        <p:spPr>
          <a:xfrm>
            <a:off x="628650" y="4767263"/>
            <a:ext cx="2057400" cy="273900"/>
          </a:xfrm>
          <a:prstGeom prst="rect">
            <a:avLst/>
          </a:prstGeom>
          <a:noFill/>
          <a:ln>
            <a:noFill/>
          </a:ln>
        </p:spPr>
        <p:txBody>
          <a:bodyPr spcFirstLastPara="1" wrap="square" lIns="68575" tIns="68575" rIns="68575" bIns="68575" anchor="t" anchorCtr="0">
            <a:noAutofit/>
          </a:bodyPr>
          <a:lstStyle>
            <a:lvl1pPr marR="0" lvl="0"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9pPr>
          </a:lstStyle>
          <a:p>
            <a:endParaRPr/>
          </a:p>
        </p:txBody>
      </p:sp>
      <p:sp>
        <p:nvSpPr>
          <p:cNvPr id="78" name="Google Shape;78;p18"/>
          <p:cNvSpPr txBox="1">
            <a:spLocks noGrp="1"/>
          </p:cNvSpPr>
          <p:nvPr>
            <p:ph type="ftr" idx="11"/>
          </p:nvPr>
        </p:nvSpPr>
        <p:spPr>
          <a:xfrm>
            <a:off x="3028950" y="4767263"/>
            <a:ext cx="3086100" cy="273900"/>
          </a:xfrm>
          <a:prstGeom prst="rect">
            <a:avLst/>
          </a:prstGeom>
          <a:noFill/>
          <a:ln>
            <a:noFill/>
          </a:ln>
        </p:spPr>
        <p:txBody>
          <a:bodyPr spcFirstLastPara="1" wrap="square" lIns="68575" tIns="68575" rIns="68575" bIns="68575" anchor="ctr" anchorCtr="0">
            <a:noAutofit/>
          </a:bodyPr>
          <a:lstStyle>
            <a:lvl1pPr marR="0" lvl="0" algn="ctr" rtl="0">
              <a:lnSpc>
                <a:spcPct val="100000"/>
              </a:lnSpc>
              <a:spcBef>
                <a:spcPts val="0"/>
              </a:spcBef>
              <a:spcAft>
                <a:spcPts val="0"/>
              </a:spcAft>
              <a:buClr>
                <a:srgbClr val="888888"/>
              </a:buClr>
              <a:buSzPts val="11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628650" y="31042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SzPts val="3600"/>
              <a:buFont typeface="Roboto Light"/>
              <a:buNone/>
              <a:defRPr sz="3600" i="0" u="none" strike="noStrike" cap="non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16" name="Google Shape;16;p3"/>
          <p:cNvSpPr txBox="1">
            <a:spLocks noGrp="1"/>
          </p:cNvSpPr>
          <p:nvPr>
            <p:ph type="body" idx="1"/>
          </p:nvPr>
        </p:nvSpPr>
        <p:spPr>
          <a:xfrm>
            <a:off x="628650" y="1100054"/>
            <a:ext cx="7886700" cy="26775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90000"/>
              </a:lnSpc>
              <a:spcBef>
                <a:spcPts val="800"/>
              </a:spcBef>
              <a:spcAft>
                <a:spcPts val="0"/>
              </a:spcAft>
              <a:buSzPts val="3000"/>
              <a:buChar char="•"/>
              <a:defRPr sz="3000" i="0" u="none" strike="noStrike" cap="none"/>
            </a:lvl1pPr>
            <a:lvl2pPr marL="914400" marR="0" lvl="1" indent="-381000" algn="l" rtl="0">
              <a:lnSpc>
                <a:spcPct val="90000"/>
              </a:lnSpc>
              <a:spcBef>
                <a:spcPts val="400"/>
              </a:spcBef>
              <a:spcAft>
                <a:spcPts val="0"/>
              </a:spcAft>
              <a:buSzPts val="2400"/>
              <a:buChar char="•"/>
              <a:defRPr i="0" u="none" strike="noStrike" cap="none"/>
            </a:lvl2pPr>
            <a:lvl3pPr marL="1371600" marR="0" lvl="2" indent="-342900" algn="l" rtl="0">
              <a:lnSpc>
                <a:spcPct val="90000"/>
              </a:lnSpc>
              <a:spcBef>
                <a:spcPts val="400"/>
              </a:spcBef>
              <a:spcAft>
                <a:spcPts val="0"/>
              </a:spcAft>
              <a:buSzPts val="1800"/>
              <a:buChar char="•"/>
              <a:defRPr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28650" y="48667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SzPts val="3600"/>
              <a:buFont typeface="Roboto Light"/>
              <a:buNone/>
              <a:defRPr sz="3600" i="0" u="none" strike="noStrike" cap="non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19" name="Google Shape;19;p4"/>
          <p:cNvSpPr txBox="1">
            <a:spLocks noGrp="1"/>
          </p:cNvSpPr>
          <p:nvPr>
            <p:ph type="body" idx="1"/>
          </p:nvPr>
        </p:nvSpPr>
        <p:spPr>
          <a:xfrm>
            <a:off x="628650" y="1369219"/>
            <a:ext cx="3886200" cy="32634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SzPts val="2100"/>
              <a:buChar char="•"/>
              <a:defRPr sz="2100" i="0" u="none" strike="noStrike" cap="none"/>
            </a:lvl1pPr>
            <a:lvl2pPr marL="914400" marR="0" lvl="1" indent="-342900" algn="l" rtl="0">
              <a:lnSpc>
                <a:spcPct val="90000"/>
              </a:lnSpc>
              <a:spcBef>
                <a:spcPts val="400"/>
              </a:spcBef>
              <a:spcAft>
                <a:spcPts val="0"/>
              </a:spcAft>
              <a:buSzPts val="1800"/>
              <a:buChar char="•"/>
              <a:defRPr sz="1800" i="0" u="none" strike="noStrike" cap="none"/>
            </a:lvl2pPr>
            <a:lvl3pPr marL="1371600" marR="0" lvl="2" indent="-323850" algn="l" rtl="0">
              <a:lnSpc>
                <a:spcPct val="90000"/>
              </a:lnSpc>
              <a:spcBef>
                <a:spcPts val="400"/>
              </a:spcBef>
              <a:spcAft>
                <a:spcPts val="0"/>
              </a:spcAft>
              <a:buSzPts val="1500"/>
              <a:buChar char="•"/>
              <a:defRPr sz="1500"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
        <p:nvSpPr>
          <p:cNvPr id="20" name="Google Shape;20;p4"/>
          <p:cNvSpPr txBox="1">
            <a:spLocks noGrp="1"/>
          </p:cNvSpPr>
          <p:nvPr>
            <p:ph type="body" idx="2"/>
          </p:nvPr>
        </p:nvSpPr>
        <p:spPr>
          <a:xfrm>
            <a:off x="4629150" y="1369219"/>
            <a:ext cx="3886200" cy="32634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SzPts val="2100"/>
              <a:buChar char="•"/>
              <a:defRPr sz="2100" i="0" u="none" strike="noStrike" cap="none"/>
            </a:lvl1pPr>
            <a:lvl2pPr marL="914400" marR="0" lvl="1" indent="-342900" algn="l" rtl="0">
              <a:lnSpc>
                <a:spcPct val="90000"/>
              </a:lnSpc>
              <a:spcBef>
                <a:spcPts val="400"/>
              </a:spcBef>
              <a:spcAft>
                <a:spcPts val="0"/>
              </a:spcAft>
              <a:buSzPts val="1800"/>
              <a:buChar char="•"/>
              <a:defRPr sz="1800" i="0" u="none" strike="noStrike" cap="none"/>
            </a:lvl2pPr>
            <a:lvl3pPr marL="1371600" marR="0" lvl="2" indent="-323850" algn="l" rtl="0">
              <a:lnSpc>
                <a:spcPct val="90000"/>
              </a:lnSpc>
              <a:spcBef>
                <a:spcPts val="400"/>
              </a:spcBef>
              <a:spcAft>
                <a:spcPts val="0"/>
              </a:spcAft>
              <a:buSzPts val="1500"/>
              <a:buChar char="•"/>
              <a:defRPr sz="1500" i="0" u="none" strike="noStrike" cap="none"/>
            </a:lvl3pPr>
            <a:lvl4pPr marL="1828800" marR="0" lvl="3" indent="-317500" algn="l" rtl="0">
              <a:lnSpc>
                <a:spcPct val="90000"/>
              </a:lnSpc>
              <a:spcBef>
                <a:spcPts val="400"/>
              </a:spcBef>
              <a:spcAft>
                <a:spcPts val="0"/>
              </a:spcAft>
              <a:buSzPts val="1400"/>
              <a:buChar char="•"/>
              <a:defRPr sz="1400" i="0" u="none" strike="noStrike" cap="none"/>
            </a:lvl4pPr>
            <a:lvl5pPr marL="2286000" marR="0" lvl="4" indent="-317500" algn="l" rtl="0">
              <a:lnSpc>
                <a:spcPct val="90000"/>
              </a:lnSpc>
              <a:spcBef>
                <a:spcPts val="400"/>
              </a:spcBef>
              <a:spcAft>
                <a:spcPts val="0"/>
              </a:spcAft>
              <a:buSzPts val="1400"/>
              <a:buChar char="•"/>
              <a:defRPr sz="1400" i="0" u="none" strike="noStrike" cap="none"/>
            </a:lvl5pPr>
            <a:lvl6pPr marL="2743200" marR="0" lvl="5" indent="-317500" algn="l" rtl="0">
              <a:lnSpc>
                <a:spcPct val="90000"/>
              </a:lnSpc>
              <a:spcBef>
                <a:spcPts val="400"/>
              </a:spcBef>
              <a:spcAft>
                <a:spcPts val="0"/>
              </a:spcAft>
              <a:buSzPts val="1400"/>
              <a:buChar char="•"/>
              <a:defRPr sz="1400" i="0" u="none" strike="noStrike" cap="none"/>
            </a:lvl6pPr>
            <a:lvl7pPr marL="3200400" marR="0" lvl="6" indent="-317500" algn="l" rtl="0">
              <a:lnSpc>
                <a:spcPct val="90000"/>
              </a:lnSpc>
              <a:spcBef>
                <a:spcPts val="400"/>
              </a:spcBef>
              <a:spcAft>
                <a:spcPts val="0"/>
              </a:spcAft>
              <a:buSzPts val="1400"/>
              <a:buChar char="•"/>
              <a:defRPr sz="1400" i="0" u="none" strike="noStrike" cap="none"/>
            </a:lvl7pPr>
            <a:lvl8pPr marL="3657600" marR="0" lvl="7" indent="-317500" algn="l" rtl="0">
              <a:lnSpc>
                <a:spcPct val="90000"/>
              </a:lnSpc>
              <a:spcBef>
                <a:spcPts val="400"/>
              </a:spcBef>
              <a:spcAft>
                <a:spcPts val="0"/>
              </a:spcAft>
              <a:buSzPts val="1400"/>
              <a:buChar char="•"/>
              <a:defRPr sz="1400" i="0" u="none" strike="noStrike" cap="none"/>
            </a:lvl8pPr>
            <a:lvl9pPr marL="4114800" marR="0" lvl="8" indent="-317500" algn="l" rtl="0">
              <a:lnSpc>
                <a:spcPct val="90000"/>
              </a:lnSpc>
              <a:spcBef>
                <a:spcPts val="400"/>
              </a:spcBef>
              <a:spcAft>
                <a:spcPts val="0"/>
              </a:spcAft>
              <a:buSzPts val="1400"/>
              <a:buChar char="•"/>
              <a:defRPr sz="1400" i="0" u="none" strike="noStrike" cap="none"/>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629841" y="273844"/>
            <a:ext cx="7886700" cy="9942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EFEFEF"/>
              </a:buClr>
              <a:buSzPts val="3000"/>
              <a:buFont typeface="Open Sans"/>
              <a:buNone/>
              <a:defRPr sz="3000" b="0" i="0" u="none" strike="noStrike" cap="none">
                <a:solidFill>
                  <a:srgbClr val="EFEFEF"/>
                </a:solidFill>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23" name="Google Shape;23;p5"/>
          <p:cNvSpPr txBox="1">
            <a:spLocks noGrp="1"/>
          </p:cNvSpPr>
          <p:nvPr>
            <p:ph type="body" idx="1"/>
          </p:nvPr>
        </p:nvSpPr>
        <p:spPr>
          <a:xfrm>
            <a:off x="629841" y="1260872"/>
            <a:ext cx="3868500" cy="6180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90000"/>
              </a:lnSpc>
              <a:spcBef>
                <a:spcPts val="800"/>
              </a:spcBef>
              <a:spcAft>
                <a:spcPts val="0"/>
              </a:spcAft>
              <a:buClr>
                <a:srgbClr val="EFEFEF"/>
              </a:buClr>
              <a:buSzPts val="1800"/>
              <a:buFont typeface="Arial"/>
              <a:buNone/>
              <a:defRPr sz="1800" b="1" i="0" u="none" strike="noStrike" cap="none">
                <a:solidFill>
                  <a:srgbClr val="EFEFEF"/>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EFEFEF"/>
              </a:buClr>
              <a:buSzPts val="1500"/>
              <a:buFont typeface="Arial"/>
              <a:buNone/>
              <a:defRPr sz="1500" b="1" i="0" u="none" strike="noStrike" cap="none">
                <a:solidFill>
                  <a:srgbClr val="EFEFEF"/>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EFEFEF"/>
              </a:buClr>
              <a:buSzPts val="1400"/>
              <a:buFont typeface="Arial"/>
              <a:buNone/>
              <a:defRPr sz="1400" b="1" i="0" u="none" strike="noStrike" cap="none">
                <a:solidFill>
                  <a:srgbClr val="EFEFEF"/>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6pPr>
            <a:lvl7pPr marL="3200400" marR="0" lvl="6"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7pPr>
            <a:lvl8pPr marL="3657600" marR="0" lvl="7"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8pPr>
            <a:lvl9pPr marL="4114800" marR="0" lvl="8"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9pPr>
          </a:lstStyle>
          <a:p>
            <a:endParaRPr/>
          </a:p>
        </p:txBody>
      </p:sp>
      <p:sp>
        <p:nvSpPr>
          <p:cNvPr id="24" name="Google Shape;24;p5"/>
          <p:cNvSpPr txBox="1">
            <a:spLocks noGrp="1"/>
          </p:cNvSpPr>
          <p:nvPr>
            <p:ph type="body" idx="2"/>
          </p:nvPr>
        </p:nvSpPr>
        <p:spPr>
          <a:xfrm>
            <a:off x="629841" y="1878806"/>
            <a:ext cx="3868500" cy="27633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Clr>
                <a:srgbClr val="EFEFEF"/>
              </a:buClr>
              <a:buSzPts val="2100"/>
              <a:buFont typeface="Arial"/>
              <a:buChar char="•"/>
              <a:defRPr sz="2100" b="0" i="0" u="none" strike="noStrike" cap="none">
                <a:solidFill>
                  <a:srgbClr val="EFEFEF"/>
                </a:solidFill>
                <a:latin typeface="Source Sans Pro"/>
                <a:ea typeface="Source Sans Pro"/>
                <a:cs typeface="Source Sans Pro"/>
                <a:sym typeface="Source Sans Pro"/>
              </a:defRPr>
            </a:lvl1pPr>
            <a:lvl2pPr marL="914400" marR="0" lvl="1" indent="-342900" algn="l" rtl="0">
              <a:lnSpc>
                <a:spcPct val="90000"/>
              </a:lnSpc>
              <a:spcBef>
                <a:spcPts val="400"/>
              </a:spcBef>
              <a:spcAft>
                <a:spcPts val="0"/>
              </a:spcAft>
              <a:buClr>
                <a:srgbClr val="EFEFEF"/>
              </a:buClr>
              <a:buSzPts val="1800"/>
              <a:buFont typeface="Arial"/>
              <a:buChar char="•"/>
              <a:defRPr sz="1800" b="0" i="0" u="none" strike="noStrike" cap="none">
                <a:solidFill>
                  <a:srgbClr val="EFEFEF"/>
                </a:solidFill>
                <a:latin typeface="Source Sans Pro"/>
                <a:ea typeface="Source Sans Pro"/>
                <a:cs typeface="Source Sans Pro"/>
                <a:sym typeface="Source Sans Pro"/>
              </a:defRPr>
            </a:lvl2pPr>
            <a:lvl3pPr marL="1371600" marR="0" lvl="2" indent="-323850" algn="l" rtl="0">
              <a:lnSpc>
                <a:spcPct val="90000"/>
              </a:lnSpc>
              <a:spcBef>
                <a:spcPts val="400"/>
              </a:spcBef>
              <a:spcAft>
                <a:spcPts val="0"/>
              </a:spcAft>
              <a:buClr>
                <a:srgbClr val="EFEFEF"/>
              </a:buClr>
              <a:buSzPts val="1500"/>
              <a:buFont typeface="Arial"/>
              <a:buChar char="•"/>
              <a:defRPr sz="1500" b="0" i="0" u="none" strike="noStrike" cap="none">
                <a:solidFill>
                  <a:srgbClr val="EFEFEF"/>
                </a:solidFill>
                <a:latin typeface="Source Sans Pro"/>
                <a:ea typeface="Source Sans Pro"/>
                <a:cs typeface="Source Sans Pro"/>
                <a:sym typeface="Source Sans Pro"/>
              </a:defRPr>
            </a:lvl3pPr>
            <a:lvl4pPr marL="1828800" marR="0" lvl="3"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4pPr>
            <a:lvl5pPr marL="2286000" marR="0" lvl="4"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5pPr>
            <a:lvl6pPr marL="2743200" marR="0" lvl="5"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6pPr>
            <a:lvl7pPr marL="3200400" marR="0" lvl="6"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7pPr>
            <a:lvl8pPr marL="3657600" marR="0" lvl="7"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8pPr>
            <a:lvl9pPr marL="4114800" marR="0" lvl="8"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9pPr>
          </a:lstStyle>
          <a:p>
            <a:endParaRPr/>
          </a:p>
        </p:txBody>
      </p:sp>
      <p:sp>
        <p:nvSpPr>
          <p:cNvPr id="25" name="Google Shape;25;p5"/>
          <p:cNvSpPr txBox="1">
            <a:spLocks noGrp="1"/>
          </p:cNvSpPr>
          <p:nvPr>
            <p:ph type="body" idx="3"/>
          </p:nvPr>
        </p:nvSpPr>
        <p:spPr>
          <a:xfrm>
            <a:off x="4629150" y="1260872"/>
            <a:ext cx="3887400" cy="618000"/>
          </a:xfrm>
          <a:prstGeom prst="rect">
            <a:avLst/>
          </a:prstGeom>
          <a:noFill/>
          <a:ln>
            <a:noFill/>
          </a:ln>
        </p:spPr>
        <p:txBody>
          <a:bodyPr spcFirstLastPara="1" wrap="square" lIns="91425" tIns="91425" rIns="91425" bIns="91425" anchor="b" anchorCtr="0">
            <a:noAutofit/>
          </a:bodyPr>
          <a:lstStyle>
            <a:lvl1pPr marL="457200" marR="0" lvl="0" indent="-228600" algn="l" rtl="0">
              <a:lnSpc>
                <a:spcPct val="90000"/>
              </a:lnSpc>
              <a:spcBef>
                <a:spcPts val="800"/>
              </a:spcBef>
              <a:spcAft>
                <a:spcPts val="0"/>
              </a:spcAft>
              <a:buClr>
                <a:srgbClr val="EFEFEF"/>
              </a:buClr>
              <a:buSzPts val="1800"/>
              <a:buFont typeface="Arial"/>
              <a:buNone/>
              <a:defRPr sz="1800" b="1" i="0" u="none" strike="noStrike" cap="none">
                <a:solidFill>
                  <a:srgbClr val="EFEFEF"/>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EFEFEF"/>
              </a:buClr>
              <a:buSzPts val="1500"/>
              <a:buFont typeface="Arial"/>
              <a:buNone/>
              <a:defRPr sz="1500" b="1" i="0" u="none" strike="noStrike" cap="none">
                <a:solidFill>
                  <a:srgbClr val="EFEFEF"/>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EFEFEF"/>
              </a:buClr>
              <a:buSzPts val="1400"/>
              <a:buFont typeface="Arial"/>
              <a:buNone/>
              <a:defRPr sz="1400" b="1" i="0" u="none" strike="noStrike" cap="none">
                <a:solidFill>
                  <a:srgbClr val="EFEFEF"/>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6pPr>
            <a:lvl7pPr marL="3200400" marR="0" lvl="6"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7pPr>
            <a:lvl8pPr marL="3657600" marR="0" lvl="7"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8pPr>
            <a:lvl9pPr marL="4114800" marR="0" lvl="8" indent="-228600" algn="l" rtl="0">
              <a:lnSpc>
                <a:spcPct val="90000"/>
              </a:lnSpc>
              <a:spcBef>
                <a:spcPts val="400"/>
              </a:spcBef>
              <a:spcAft>
                <a:spcPts val="0"/>
              </a:spcAft>
              <a:buClr>
                <a:srgbClr val="EFEFEF"/>
              </a:buClr>
              <a:buSzPts val="1200"/>
              <a:buFont typeface="Arial"/>
              <a:buNone/>
              <a:defRPr sz="1200" b="1" i="0" u="none" strike="noStrike" cap="none">
                <a:solidFill>
                  <a:srgbClr val="EFEFEF"/>
                </a:solidFill>
                <a:latin typeface="Calibri"/>
                <a:ea typeface="Calibri"/>
                <a:cs typeface="Calibri"/>
                <a:sym typeface="Calibri"/>
              </a:defRPr>
            </a:lvl9pPr>
          </a:lstStyle>
          <a:p>
            <a:endParaRPr/>
          </a:p>
        </p:txBody>
      </p:sp>
      <p:sp>
        <p:nvSpPr>
          <p:cNvPr id="26" name="Google Shape;26;p5"/>
          <p:cNvSpPr txBox="1">
            <a:spLocks noGrp="1"/>
          </p:cNvSpPr>
          <p:nvPr>
            <p:ph type="body" idx="4"/>
          </p:nvPr>
        </p:nvSpPr>
        <p:spPr>
          <a:xfrm>
            <a:off x="4629150" y="1878806"/>
            <a:ext cx="3887400" cy="2763300"/>
          </a:xfrm>
          <a:prstGeom prst="rect">
            <a:avLst/>
          </a:prstGeom>
          <a:noFill/>
          <a:ln>
            <a:noFill/>
          </a:ln>
        </p:spPr>
        <p:txBody>
          <a:bodyPr spcFirstLastPara="1" wrap="square" lIns="91425" tIns="91425" rIns="91425" bIns="91425" anchor="t" anchorCtr="0">
            <a:noAutofit/>
          </a:bodyPr>
          <a:lstStyle>
            <a:lvl1pPr marL="457200" marR="0" lvl="0" indent="-361950" algn="l" rtl="0">
              <a:lnSpc>
                <a:spcPct val="90000"/>
              </a:lnSpc>
              <a:spcBef>
                <a:spcPts val="800"/>
              </a:spcBef>
              <a:spcAft>
                <a:spcPts val="0"/>
              </a:spcAft>
              <a:buClr>
                <a:srgbClr val="EFEFEF"/>
              </a:buClr>
              <a:buSzPts val="2100"/>
              <a:buFont typeface="Arial"/>
              <a:buChar char="•"/>
              <a:defRPr sz="2100" b="0" i="0" u="none" strike="noStrike" cap="none">
                <a:solidFill>
                  <a:srgbClr val="EFEFEF"/>
                </a:solidFill>
                <a:latin typeface="Source Sans Pro"/>
                <a:ea typeface="Source Sans Pro"/>
                <a:cs typeface="Source Sans Pro"/>
                <a:sym typeface="Source Sans Pro"/>
              </a:defRPr>
            </a:lvl1pPr>
            <a:lvl2pPr marL="914400" marR="0" lvl="1" indent="-342900" algn="l" rtl="0">
              <a:lnSpc>
                <a:spcPct val="90000"/>
              </a:lnSpc>
              <a:spcBef>
                <a:spcPts val="400"/>
              </a:spcBef>
              <a:spcAft>
                <a:spcPts val="0"/>
              </a:spcAft>
              <a:buClr>
                <a:srgbClr val="EFEFEF"/>
              </a:buClr>
              <a:buSzPts val="1800"/>
              <a:buFont typeface="Arial"/>
              <a:buChar char="•"/>
              <a:defRPr sz="1800" b="0" i="0" u="none" strike="noStrike" cap="none">
                <a:solidFill>
                  <a:srgbClr val="EFEFEF"/>
                </a:solidFill>
                <a:latin typeface="Source Sans Pro"/>
                <a:ea typeface="Source Sans Pro"/>
                <a:cs typeface="Source Sans Pro"/>
                <a:sym typeface="Source Sans Pro"/>
              </a:defRPr>
            </a:lvl2pPr>
            <a:lvl3pPr marL="1371600" marR="0" lvl="2" indent="-323850" algn="l" rtl="0">
              <a:lnSpc>
                <a:spcPct val="90000"/>
              </a:lnSpc>
              <a:spcBef>
                <a:spcPts val="400"/>
              </a:spcBef>
              <a:spcAft>
                <a:spcPts val="0"/>
              </a:spcAft>
              <a:buClr>
                <a:srgbClr val="EFEFEF"/>
              </a:buClr>
              <a:buSzPts val="1500"/>
              <a:buFont typeface="Arial"/>
              <a:buChar char="•"/>
              <a:defRPr sz="1500" b="0" i="0" u="none" strike="noStrike" cap="none">
                <a:solidFill>
                  <a:srgbClr val="EFEFEF"/>
                </a:solidFill>
                <a:latin typeface="Source Sans Pro"/>
                <a:ea typeface="Source Sans Pro"/>
                <a:cs typeface="Source Sans Pro"/>
                <a:sym typeface="Source Sans Pro"/>
              </a:defRPr>
            </a:lvl3pPr>
            <a:lvl4pPr marL="1828800" marR="0" lvl="3"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4pPr>
            <a:lvl5pPr marL="2286000" marR="0" lvl="4"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Source Sans Pro"/>
                <a:ea typeface="Source Sans Pro"/>
                <a:cs typeface="Source Sans Pro"/>
                <a:sym typeface="Source Sans Pro"/>
              </a:defRPr>
            </a:lvl5pPr>
            <a:lvl6pPr marL="2743200" marR="0" lvl="5"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6pPr>
            <a:lvl7pPr marL="3200400" marR="0" lvl="6"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7pPr>
            <a:lvl8pPr marL="3657600" marR="0" lvl="7"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8pPr>
            <a:lvl9pPr marL="4114800" marR="0" lvl="8" indent="-317500" algn="l" rtl="0">
              <a:lnSpc>
                <a:spcPct val="90000"/>
              </a:lnSpc>
              <a:spcBef>
                <a:spcPts val="400"/>
              </a:spcBef>
              <a:spcAft>
                <a:spcPts val="0"/>
              </a:spcAft>
              <a:buClr>
                <a:srgbClr val="EFEFEF"/>
              </a:buClr>
              <a:buSzPts val="1400"/>
              <a:buFont typeface="Arial"/>
              <a:buChar char="•"/>
              <a:defRPr sz="1400" b="0" i="0" u="none" strike="noStrike" cap="none">
                <a:solidFill>
                  <a:srgbClr val="EFEFEF"/>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629841" y="342900"/>
            <a:ext cx="2949000" cy="12003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SzPts val="2400"/>
              <a:buFont typeface="Roboto"/>
              <a:buNone/>
              <a:defRPr sz="2400" i="0" u="none" strike="noStrike" cap="none">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30" name="Google Shape;30;p7"/>
          <p:cNvSpPr txBox="1">
            <a:spLocks noGrp="1"/>
          </p:cNvSpPr>
          <p:nvPr>
            <p:ph type="body" idx="1"/>
          </p:nvPr>
        </p:nvSpPr>
        <p:spPr>
          <a:xfrm>
            <a:off x="3887391" y="740569"/>
            <a:ext cx="4629300" cy="36552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90000"/>
              </a:lnSpc>
              <a:spcBef>
                <a:spcPts val="800"/>
              </a:spcBef>
              <a:spcAft>
                <a:spcPts val="0"/>
              </a:spcAft>
              <a:buSzPts val="2400"/>
              <a:buFont typeface="Arial"/>
              <a:buChar char="•"/>
              <a:defRPr sz="2400" b="0" i="0" u="none" strike="noStrike" cap="none">
                <a:latin typeface="Source Sans Pro"/>
                <a:ea typeface="Source Sans Pro"/>
                <a:cs typeface="Source Sans Pro"/>
                <a:sym typeface="Source Sans Pro"/>
              </a:defRPr>
            </a:lvl1pPr>
            <a:lvl2pPr marL="914400" marR="0" lvl="1" indent="-361950" algn="l" rtl="0">
              <a:lnSpc>
                <a:spcPct val="90000"/>
              </a:lnSpc>
              <a:spcBef>
                <a:spcPts val="400"/>
              </a:spcBef>
              <a:spcAft>
                <a:spcPts val="0"/>
              </a:spcAft>
              <a:buSzPts val="2100"/>
              <a:buFont typeface="Arial"/>
              <a:buChar char="•"/>
              <a:defRPr sz="2100" b="0" i="0" u="none" strike="noStrike" cap="none">
                <a:latin typeface="Source Sans Pro"/>
                <a:ea typeface="Source Sans Pro"/>
                <a:cs typeface="Source Sans Pro"/>
                <a:sym typeface="Source Sans Pro"/>
              </a:defRPr>
            </a:lvl2pPr>
            <a:lvl3pPr marL="1371600" marR="0" lvl="2" indent="-342900" algn="l" rtl="0">
              <a:lnSpc>
                <a:spcPct val="90000"/>
              </a:lnSpc>
              <a:spcBef>
                <a:spcPts val="400"/>
              </a:spcBef>
              <a:spcAft>
                <a:spcPts val="0"/>
              </a:spcAft>
              <a:buSzPts val="1800"/>
              <a:buFont typeface="Arial"/>
              <a:buChar char="•"/>
              <a:defRPr sz="1800" b="0" i="0" u="none" strike="noStrike" cap="none">
                <a:latin typeface="Source Sans Pro"/>
                <a:ea typeface="Source Sans Pro"/>
                <a:cs typeface="Source Sans Pro"/>
                <a:sym typeface="Source Sans Pro"/>
              </a:defRPr>
            </a:lvl3pPr>
            <a:lvl4pPr marL="1828800" marR="0" lvl="3" indent="-323850" algn="l" rtl="0">
              <a:lnSpc>
                <a:spcPct val="90000"/>
              </a:lnSpc>
              <a:spcBef>
                <a:spcPts val="400"/>
              </a:spcBef>
              <a:spcAft>
                <a:spcPts val="0"/>
              </a:spcAft>
              <a:buSzPts val="1500"/>
              <a:buFont typeface="Arial"/>
              <a:buChar char="•"/>
              <a:defRPr sz="1500" b="0" i="0" u="none" strike="noStrike" cap="none">
                <a:latin typeface="Source Sans Pro"/>
                <a:ea typeface="Source Sans Pro"/>
                <a:cs typeface="Source Sans Pro"/>
                <a:sym typeface="Source Sans Pro"/>
              </a:defRPr>
            </a:lvl4pPr>
            <a:lvl5pPr marL="2286000" marR="0" lvl="4" indent="-323850" algn="l" rtl="0">
              <a:lnSpc>
                <a:spcPct val="90000"/>
              </a:lnSpc>
              <a:spcBef>
                <a:spcPts val="400"/>
              </a:spcBef>
              <a:spcAft>
                <a:spcPts val="0"/>
              </a:spcAft>
              <a:buSzPts val="1500"/>
              <a:buFont typeface="Arial"/>
              <a:buChar char="•"/>
              <a:defRPr sz="1500" b="0" i="0" u="none" strike="noStrike" cap="none">
                <a:latin typeface="Source Sans Pro"/>
                <a:ea typeface="Source Sans Pro"/>
                <a:cs typeface="Source Sans Pro"/>
                <a:sym typeface="Source Sans Pro"/>
              </a:defRPr>
            </a:lvl5pPr>
            <a:lvl6pPr marL="2743200" marR="0" lvl="5"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6pPr>
            <a:lvl7pPr marL="3200400" marR="0" lvl="6"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7pPr>
            <a:lvl8pPr marL="3657600" marR="0" lvl="7"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8pPr>
            <a:lvl9pPr marL="4114800" marR="0" lvl="8" indent="-323850" algn="l" rtl="0">
              <a:lnSpc>
                <a:spcPct val="90000"/>
              </a:lnSpc>
              <a:spcBef>
                <a:spcPts val="400"/>
              </a:spcBef>
              <a:spcAft>
                <a:spcPts val="0"/>
              </a:spcAft>
              <a:buSzPts val="1500"/>
              <a:buFont typeface="Arial"/>
              <a:buChar char="•"/>
              <a:defRPr sz="1500" b="0" i="0" u="none" strike="noStrike" cap="none">
                <a:latin typeface="Calibri"/>
                <a:ea typeface="Calibri"/>
                <a:cs typeface="Calibri"/>
                <a:sym typeface="Calibri"/>
              </a:defRPr>
            </a:lvl9pPr>
          </a:lstStyle>
          <a:p>
            <a:endParaRPr/>
          </a:p>
        </p:txBody>
      </p:sp>
      <p:sp>
        <p:nvSpPr>
          <p:cNvPr id="31" name="Google Shape;31;p7"/>
          <p:cNvSpPr txBox="1">
            <a:spLocks noGrp="1"/>
          </p:cNvSpPr>
          <p:nvPr>
            <p:ph type="body" idx="2"/>
          </p:nvPr>
        </p:nvSpPr>
        <p:spPr>
          <a:xfrm>
            <a:off x="629841" y="1543050"/>
            <a:ext cx="2949000" cy="2858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SzPts val="1200"/>
              <a:buFont typeface="Arial"/>
              <a:buNone/>
              <a:defRPr sz="1200" b="0" i="0" u="none" strike="noStrike" cap="none">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SzPts val="1100"/>
              <a:buFont typeface="Arial"/>
              <a:buNone/>
              <a:defRPr sz="1100" b="0" i="0" u="none" strike="noStrike" cap="none">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SzPts val="900"/>
              <a:buFont typeface="Arial"/>
              <a:buNone/>
              <a:defRPr sz="900" b="0" i="0" u="none" strike="noStrike" cap="none">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6pPr>
            <a:lvl7pPr marL="3200400" marR="0" lvl="6"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7pPr>
            <a:lvl8pPr marL="3657600" marR="0" lvl="7"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8pPr>
            <a:lvl9pPr marL="4114800" marR="0" lvl="8"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29841" y="342900"/>
            <a:ext cx="2949000" cy="12003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SzPts val="2400"/>
              <a:buFont typeface="Open Sans"/>
              <a:buNone/>
              <a:defRPr sz="2400" b="0" i="0" u="none" strike="noStrike" cap="none">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34" name="Google Shape;34;p8"/>
          <p:cNvSpPr>
            <a:spLocks noGrp="1"/>
          </p:cNvSpPr>
          <p:nvPr>
            <p:ph type="pic" idx="2"/>
          </p:nvPr>
        </p:nvSpPr>
        <p:spPr>
          <a:xfrm>
            <a:off x="3887391" y="740569"/>
            <a:ext cx="4629300" cy="3655200"/>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800"/>
              </a:spcBef>
              <a:spcAft>
                <a:spcPts val="0"/>
              </a:spcAft>
              <a:buClr>
                <a:srgbClr val="EFEFEF"/>
              </a:buClr>
              <a:buSzPts val="2400"/>
              <a:buFont typeface="Arial"/>
              <a:buNone/>
              <a:defRPr sz="2400" b="0" i="0" u="none" strike="noStrike" cap="none">
                <a:solidFill>
                  <a:srgbClr val="EFEFEF"/>
                </a:solidFill>
                <a:latin typeface="Source Sans Pro"/>
                <a:ea typeface="Source Sans Pro"/>
                <a:cs typeface="Source Sans Pro"/>
                <a:sym typeface="Source Sans Pro"/>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35" name="Google Shape;35;p8"/>
          <p:cNvSpPr txBox="1">
            <a:spLocks noGrp="1"/>
          </p:cNvSpPr>
          <p:nvPr>
            <p:ph type="body" idx="1"/>
          </p:nvPr>
        </p:nvSpPr>
        <p:spPr>
          <a:xfrm>
            <a:off x="629841" y="1543050"/>
            <a:ext cx="2949000" cy="2858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SzPts val="1200"/>
              <a:buFont typeface="Arial"/>
              <a:buNone/>
              <a:defRPr sz="1200" b="0" i="0" u="none" strike="noStrike" cap="none">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SzPts val="1100"/>
              <a:buFont typeface="Arial"/>
              <a:buNone/>
              <a:defRPr sz="1100" b="0" i="0" u="none" strike="noStrike" cap="none">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SzPts val="900"/>
              <a:buFont typeface="Arial"/>
              <a:buNone/>
              <a:defRPr sz="900" b="0" i="0" u="none" strike="noStrike" cap="none">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SzPts val="800"/>
              <a:buFont typeface="Arial"/>
              <a:buNone/>
              <a:defRPr sz="800" b="0" i="0" u="none" strike="noStrike" cap="none">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6pPr>
            <a:lvl7pPr marL="3200400" marR="0" lvl="6"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7pPr>
            <a:lvl8pPr marL="3657600" marR="0" lvl="7"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8pPr>
            <a:lvl9pPr marL="4114800" marR="0" lvl="8" indent="-228600" algn="l" rtl="0">
              <a:lnSpc>
                <a:spcPct val="90000"/>
              </a:lnSpc>
              <a:spcBef>
                <a:spcPts val="400"/>
              </a:spcBef>
              <a:spcAft>
                <a:spcPts val="0"/>
              </a:spcAft>
              <a:buSzPts val="800"/>
              <a:buFont typeface="Arial"/>
              <a:buNone/>
              <a:defRPr sz="800" b="0" i="0" u="none" strike="noStrike" cap="none">
                <a:latin typeface="Calibri"/>
                <a:ea typeface="Calibri"/>
                <a:cs typeface="Calibri"/>
                <a:sym typeface="Calibri"/>
              </a:defRPr>
            </a:lvl9pPr>
          </a:lstStyle>
          <a:p>
            <a:endParaRPr/>
          </a:p>
        </p:txBody>
      </p:sp>
      <p:sp>
        <p:nvSpPr>
          <p:cNvPr id="36" name="Google Shape;36;p8"/>
          <p:cNvSpPr txBox="1">
            <a:spLocks noGrp="1"/>
          </p:cNvSpPr>
          <p:nvPr>
            <p:ph type="ftr" idx="11"/>
          </p:nvPr>
        </p:nvSpPr>
        <p:spPr>
          <a:xfrm>
            <a:off x="3028950" y="4767263"/>
            <a:ext cx="3086100" cy="2739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888888"/>
              </a:buClr>
              <a:buSzPts val="10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000"/>
              <a:buFont typeface="Calibri"/>
              <a:buNone/>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623888" y="1282304"/>
            <a:ext cx="7886700" cy="2139600"/>
          </a:xfrm>
          <a:prstGeom prst="rect">
            <a:avLst/>
          </a:prstGeom>
          <a:noFill/>
          <a:ln>
            <a:noFill/>
          </a:ln>
        </p:spPr>
        <p:txBody>
          <a:bodyPr spcFirstLastPara="1" wrap="square" lIns="91425" tIns="91425" rIns="91425" bIns="91425" anchor="b" anchorCtr="0">
            <a:noAutofit/>
          </a:bodyPr>
          <a:lstStyle>
            <a:lvl1pPr marR="0" lvl="0" algn="l" rtl="0">
              <a:lnSpc>
                <a:spcPct val="90000"/>
              </a:lnSpc>
              <a:spcBef>
                <a:spcPts val="0"/>
              </a:spcBef>
              <a:spcAft>
                <a:spcPts val="0"/>
              </a:spcAft>
              <a:buClr>
                <a:schemeClr val="dk1"/>
              </a:buClr>
              <a:buSzPts val="4500"/>
              <a:buNone/>
              <a:defRPr sz="4500" i="0" u="none" strike="noStrike" cap="none">
                <a:solidFill>
                  <a:schemeClr val="dk1"/>
                </a:solidFill>
              </a:defRPr>
            </a:lvl1pPr>
            <a:lvl2pPr lvl="1" rtl="0">
              <a:spcBef>
                <a:spcPts val="0"/>
              </a:spcBef>
              <a:spcAft>
                <a:spcPts val="0"/>
              </a:spcAft>
              <a:buSzPts val="1100"/>
              <a:buFont typeface="Arial"/>
              <a:buNone/>
              <a:defRPr sz="1400"/>
            </a:lvl2pPr>
            <a:lvl3pPr lvl="2" rtl="0">
              <a:spcBef>
                <a:spcPts val="0"/>
              </a:spcBef>
              <a:spcAft>
                <a:spcPts val="0"/>
              </a:spcAft>
              <a:buSzPts val="1100"/>
              <a:buFont typeface="Arial"/>
              <a:buNone/>
              <a:defRPr sz="1400"/>
            </a:lvl3pPr>
            <a:lvl4pPr lvl="3" rtl="0">
              <a:spcBef>
                <a:spcPts val="0"/>
              </a:spcBef>
              <a:spcAft>
                <a:spcPts val="0"/>
              </a:spcAft>
              <a:buSzPts val="1100"/>
              <a:buFont typeface="Arial"/>
              <a:buNone/>
              <a:defRPr sz="1400"/>
            </a:lvl4pPr>
            <a:lvl5pPr lvl="4" rtl="0">
              <a:spcBef>
                <a:spcPts val="0"/>
              </a:spcBef>
              <a:spcAft>
                <a:spcPts val="0"/>
              </a:spcAft>
              <a:buSzPts val="1100"/>
              <a:buFont typeface="Arial"/>
              <a:buNone/>
              <a:defRPr sz="1400"/>
            </a:lvl5pPr>
            <a:lvl6pPr lvl="5" rtl="0">
              <a:spcBef>
                <a:spcPts val="0"/>
              </a:spcBef>
              <a:spcAft>
                <a:spcPts val="0"/>
              </a:spcAft>
              <a:buSzPts val="1100"/>
              <a:buFont typeface="Arial"/>
              <a:buNone/>
              <a:defRPr sz="1400"/>
            </a:lvl6pPr>
            <a:lvl7pPr lvl="6" rtl="0">
              <a:spcBef>
                <a:spcPts val="0"/>
              </a:spcBef>
              <a:spcAft>
                <a:spcPts val="0"/>
              </a:spcAft>
              <a:buSzPts val="1100"/>
              <a:buFont typeface="Arial"/>
              <a:buNone/>
              <a:defRPr sz="1400"/>
            </a:lvl7pPr>
            <a:lvl8pPr lvl="7" rtl="0">
              <a:spcBef>
                <a:spcPts val="0"/>
              </a:spcBef>
              <a:spcAft>
                <a:spcPts val="0"/>
              </a:spcAft>
              <a:buSzPts val="1100"/>
              <a:buFont typeface="Arial"/>
              <a:buNone/>
              <a:defRPr sz="1400"/>
            </a:lvl8pPr>
            <a:lvl9pPr lvl="8" rtl="0">
              <a:spcBef>
                <a:spcPts val="0"/>
              </a:spcBef>
              <a:spcAft>
                <a:spcPts val="0"/>
              </a:spcAft>
              <a:buSzPts val="1100"/>
              <a:buFont typeface="Arial"/>
              <a:buNone/>
              <a:defRPr sz="1400"/>
            </a:lvl9pPr>
          </a:lstStyle>
          <a:p>
            <a:endParaRPr/>
          </a:p>
        </p:txBody>
      </p:sp>
      <p:sp>
        <p:nvSpPr>
          <p:cNvPr id="39" name="Google Shape;39;p9"/>
          <p:cNvSpPr txBox="1">
            <a:spLocks noGrp="1"/>
          </p:cNvSpPr>
          <p:nvPr>
            <p:ph type="body" idx="1"/>
          </p:nvPr>
        </p:nvSpPr>
        <p:spPr>
          <a:xfrm>
            <a:off x="623888" y="3442097"/>
            <a:ext cx="7886700" cy="11253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Source Sans Pro"/>
                <a:ea typeface="Source Sans Pro"/>
                <a:cs typeface="Source Sans Pro"/>
                <a:sym typeface="Source Sans Pro"/>
              </a:defRPr>
            </a:lvl1pPr>
            <a:lvl2pPr marL="914400" marR="0" lvl="1" indent="-228600" algn="l" rtl="0">
              <a:lnSpc>
                <a:spcPct val="90000"/>
              </a:lnSpc>
              <a:spcBef>
                <a:spcPts val="400"/>
              </a:spcBef>
              <a:spcAft>
                <a:spcPts val="0"/>
              </a:spcAft>
              <a:buClr>
                <a:srgbClr val="888888"/>
              </a:buClr>
              <a:buSzPts val="1500"/>
              <a:buFont typeface="Arial"/>
              <a:buNone/>
              <a:defRPr sz="1500" b="0" i="0" u="none" strike="noStrike" cap="none">
                <a:solidFill>
                  <a:srgbClr val="888888"/>
                </a:solidFill>
                <a:latin typeface="Source Sans Pro"/>
                <a:ea typeface="Source Sans Pro"/>
                <a:cs typeface="Source Sans Pro"/>
                <a:sym typeface="Source Sans Pro"/>
              </a:defRPr>
            </a:lvl2pPr>
            <a:lvl3pPr marL="1371600" marR="0" lvl="2" indent="-228600" algn="l" rtl="0">
              <a:lnSpc>
                <a:spcPct val="90000"/>
              </a:lnSpc>
              <a:spcBef>
                <a:spcPts val="400"/>
              </a:spcBef>
              <a:spcAft>
                <a:spcPts val="0"/>
              </a:spcAft>
              <a:buClr>
                <a:srgbClr val="888888"/>
              </a:buClr>
              <a:buSzPts val="1400"/>
              <a:buFont typeface="Arial"/>
              <a:buNone/>
              <a:defRPr sz="1400" b="0" i="0" u="none" strike="noStrike" cap="none">
                <a:solidFill>
                  <a:srgbClr val="888888"/>
                </a:solidFill>
                <a:latin typeface="Source Sans Pro"/>
                <a:ea typeface="Source Sans Pro"/>
                <a:cs typeface="Source Sans Pro"/>
                <a:sym typeface="Source Sans Pro"/>
              </a:defRPr>
            </a:lvl3pPr>
            <a:lvl4pPr marL="1828800" marR="0" lvl="3"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Source Sans Pro"/>
                <a:ea typeface="Source Sans Pro"/>
                <a:cs typeface="Source Sans Pro"/>
                <a:sym typeface="Source Sans Pro"/>
              </a:defRPr>
            </a:lvl4pPr>
            <a:lvl5pPr marL="2286000" marR="0" lvl="4"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Source Sans Pro"/>
                <a:ea typeface="Source Sans Pro"/>
                <a:cs typeface="Source Sans Pro"/>
                <a:sym typeface="Source Sans Pro"/>
              </a:defRPr>
            </a:lvl5pPr>
            <a:lvl6pPr marL="2743200" marR="0" lvl="5"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40" name="Google Shape;40;p9"/>
          <p:cNvSpPr txBox="1">
            <a:spLocks noGrp="1"/>
          </p:cNvSpPr>
          <p:nvPr>
            <p:ph type="dt" idx="10"/>
          </p:nvPr>
        </p:nvSpPr>
        <p:spPr>
          <a:xfrm>
            <a:off x="628650" y="4767263"/>
            <a:ext cx="2057400" cy="273900"/>
          </a:xfrm>
          <a:prstGeom prst="rect">
            <a:avLst/>
          </a:prstGeom>
          <a:noFill/>
          <a:ln>
            <a:noFill/>
          </a:ln>
        </p:spPr>
        <p:txBody>
          <a:bodyPr spcFirstLastPara="1" wrap="square" lIns="68575" tIns="68575" rIns="68575" bIns="68575" anchor="t" anchorCtr="0">
            <a:noAutofit/>
          </a:bodyPr>
          <a:lstStyle>
            <a:lvl1pPr marR="0" lvl="0"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9pPr>
          </a:lstStyle>
          <a:p>
            <a:endParaRPr/>
          </a:p>
        </p:txBody>
      </p:sp>
      <p:sp>
        <p:nvSpPr>
          <p:cNvPr id="41" name="Google Shape;41;p9"/>
          <p:cNvSpPr txBox="1">
            <a:spLocks noGrp="1"/>
          </p:cNvSpPr>
          <p:nvPr>
            <p:ph type="ftr" idx="11"/>
          </p:nvPr>
        </p:nvSpPr>
        <p:spPr>
          <a:xfrm>
            <a:off x="3028950" y="4767263"/>
            <a:ext cx="3086100" cy="273900"/>
          </a:xfrm>
          <a:prstGeom prst="rect">
            <a:avLst/>
          </a:prstGeom>
          <a:noFill/>
          <a:ln>
            <a:noFill/>
          </a:ln>
        </p:spPr>
        <p:txBody>
          <a:bodyPr spcFirstLastPara="1" wrap="square" lIns="68575" tIns="68575" rIns="68575" bIns="68575" anchor="ctr" anchorCtr="0">
            <a:noAutofit/>
          </a:bodyPr>
          <a:lstStyle>
            <a:lvl1pPr marR="0" lvl="0" algn="ctr" rtl="0">
              <a:lnSpc>
                <a:spcPct val="100000"/>
              </a:lnSpc>
              <a:spcBef>
                <a:spcPts val="0"/>
              </a:spcBef>
              <a:spcAft>
                <a:spcPts val="0"/>
              </a:spcAft>
              <a:buClr>
                <a:srgbClr val="888888"/>
              </a:buClr>
              <a:buSzPts val="11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100"/>
              <a:buFont typeface="Calibri"/>
              <a:buNone/>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2C34"/>
        </a:solidFill>
        <a:effectLst/>
      </p:bgPr>
    </p:bg>
    <p:spTree>
      <p:nvGrpSpPr>
        <p:cNvPr id="1" name="Shape 48"/>
        <p:cNvGrpSpPr/>
        <p:nvPr/>
      </p:nvGrpSpPr>
      <p:grpSpPr>
        <a:xfrm>
          <a:off x="0" y="0"/>
          <a:ext cx="0" cy="0"/>
          <a:chOff x="0" y="0"/>
          <a:chExt cx="0" cy="0"/>
        </a:xfrm>
      </p:grpSpPr>
      <p:sp>
        <p:nvSpPr>
          <p:cNvPr id="49" name="Google Shape;49;p11"/>
          <p:cNvSpPr txBox="1">
            <a:spLocks noGrp="1"/>
          </p:cNvSpPr>
          <p:nvPr>
            <p:ph type="ctrTitle"/>
          </p:nvPr>
        </p:nvSpPr>
        <p:spPr>
          <a:xfrm>
            <a:off x="1143000" y="983773"/>
            <a:ext cx="6858000" cy="893700"/>
          </a:xfrm>
          <a:prstGeom prst="rect">
            <a:avLst/>
          </a:prstGeom>
          <a:noFill/>
          <a:ln>
            <a:noFill/>
          </a:ln>
        </p:spPr>
        <p:txBody>
          <a:bodyPr spcFirstLastPara="1" wrap="square" lIns="91425" tIns="91425" rIns="91425" bIns="91425" anchor="b" anchorCtr="0">
            <a:noAutofit/>
          </a:bodyPr>
          <a:lstStyle>
            <a:lvl1pPr marR="0" lvl="0" algn="ctr" rtl="0">
              <a:lnSpc>
                <a:spcPct val="90000"/>
              </a:lnSpc>
              <a:spcBef>
                <a:spcPts val="0"/>
              </a:spcBef>
              <a:spcAft>
                <a:spcPts val="0"/>
              </a:spcAft>
              <a:buClr>
                <a:srgbClr val="F7C359"/>
              </a:buClr>
              <a:buSzPts val="4800"/>
              <a:buFont typeface="Roboto"/>
              <a:buNone/>
              <a:defRPr sz="4800" i="0" u="none" strike="noStrike" cap="none">
                <a:solidFill>
                  <a:srgbClr val="F7C359"/>
                </a:solidFill>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50" name="Google Shape;50;p11"/>
          <p:cNvSpPr txBox="1">
            <a:spLocks noGrp="1"/>
          </p:cNvSpPr>
          <p:nvPr>
            <p:ph type="subTitle" idx="1"/>
          </p:nvPr>
        </p:nvSpPr>
        <p:spPr>
          <a:xfrm>
            <a:off x="1143000" y="1877478"/>
            <a:ext cx="6858000" cy="1241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800"/>
              </a:spcBef>
              <a:spcAft>
                <a:spcPts val="0"/>
              </a:spcAft>
              <a:buSzPts val="3000"/>
              <a:buNone/>
              <a:defRPr sz="3000" i="0" u="none" strike="noStrike" cap="none"/>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Source Sans Pro"/>
                <a:ea typeface="Source Sans Pro"/>
                <a:cs typeface="Source Sans Pro"/>
                <a:sym typeface="Source Sans Pro"/>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Source Sans Pro"/>
                <a:ea typeface="Source Sans Pro"/>
                <a:cs typeface="Source Sans Pro"/>
                <a:sym typeface="Source Sans Pro"/>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Source Sans Pro"/>
                <a:ea typeface="Source Sans Pro"/>
                <a:cs typeface="Source Sans Pro"/>
                <a:sym typeface="Source Sans Pro"/>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Source Sans Pro"/>
                <a:ea typeface="Source Sans Pro"/>
                <a:cs typeface="Source Sans Pro"/>
                <a:sym typeface="Source Sans Pro"/>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image" Target="../media/image2.png"/><Relationship Id="rId4" Type="http://schemas.openxmlformats.org/officeDocument/2006/relationships/slideLayout" Target="../slideLayouts/slideLayout12.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92C3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35832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F7C359"/>
              </a:buClr>
              <a:buSzPts val="4000"/>
              <a:buFont typeface="Roboto Light"/>
              <a:buNone/>
              <a:defRPr sz="4000" i="0" u="none" strike="noStrike" cap="none">
                <a:solidFill>
                  <a:srgbClr val="F7C359"/>
                </a:solidFill>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7" name="Google Shape;7;p1"/>
          <p:cNvSpPr txBox="1">
            <a:spLocks noGrp="1"/>
          </p:cNvSpPr>
          <p:nvPr>
            <p:ph type="body" idx="1"/>
          </p:nvPr>
        </p:nvSpPr>
        <p:spPr>
          <a:xfrm>
            <a:off x="628650" y="1304129"/>
            <a:ext cx="7886700" cy="26775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90000"/>
              </a:lnSpc>
              <a:spcBef>
                <a:spcPts val="800"/>
              </a:spcBef>
              <a:spcAft>
                <a:spcPts val="0"/>
              </a:spcAft>
              <a:buClr>
                <a:srgbClr val="EFEFEF"/>
              </a:buClr>
              <a:buSzPts val="2400"/>
              <a:buFont typeface="Roboto"/>
              <a:buChar char="•"/>
              <a:defRPr sz="2400" i="0" u="none" strike="noStrike" cap="none">
                <a:solidFill>
                  <a:srgbClr val="EFEFEF"/>
                </a:solidFill>
                <a:latin typeface="Roboto"/>
                <a:ea typeface="Roboto"/>
                <a:cs typeface="Roboto"/>
                <a:sym typeface="Roboto"/>
              </a:defRPr>
            </a:lvl1pPr>
            <a:lvl2pPr marL="914400" marR="0" lvl="1" indent="-381000" algn="l" rtl="0">
              <a:lnSpc>
                <a:spcPct val="90000"/>
              </a:lnSpc>
              <a:spcBef>
                <a:spcPts val="400"/>
              </a:spcBef>
              <a:spcAft>
                <a:spcPts val="0"/>
              </a:spcAft>
              <a:buClr>
                <a:srgbClr val="EFEFEF"/>
              </a:buClr>
              <a:buSzPts val="2400"/>
              <a:buFont typeface="Roboto Light"/>
              <a:buChar char="•"/>
              <a:defRPr sz="2400" i="0" u="none" strike="noStrike" cap="none">
                <a:solidFill>
                  <a:srgbClr val="EFEFEF"/>
                </a:solidFill>
                <a:latin typeface="Roboto Light"/>
                <a:ea typeface="Roboto Light"/>
                <a:cs typeface="Roboto Light"/>
                <a:sym typeface="Roboto Light"/>
              </a:defRPr>
            </a:lvl2pPr>
            <a:lvl3pPr marL="1371600" marR="0" lvl="2" indent="-342900" algn="l" rtl="0">
              <a:lnSpc>
                <a:spcPct val="90000"/>
              </a:lnSpc>
              <a:spcBef>
                <a:spcPts val="400"/>
              </a:spcBef>
              <a:spcAft>
                <a:spcPts val="0"/>
              </a:spcAft>
              <a:buClr>
                <a:srgbClr val="EFEFEF"/>
              </a:buClr>
              <a:buSzPts val="1800"/>
              <a:buFont typeface="Roboto Light"/>
              <a:buChar char="•"/>
              <a:defRPr sz="1800" i="0" u="none" strike="noStrike" cap="none">
                <a:solidFill>
                  <a:srgbClr val="EFEFEF"/>
                </a:solidFill>
                <a:latin typeface="Roboto Light"/>
                <a:ea typeface="Roboto Light"/>
                <a:cs typeface="Roboto Light"/>
                <a:sym typeface="Roboto Light"/>
              </a:defRPr>
            </a:lvl3pPr>
            <a:lvl4pPr marL="1828800" marR="0" lvl="3"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4pPr>
            <a:lvl5pPr marL="2286000" marR="0" lvl="4"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5pPr>
            <a:lvl6pPr marL="2743200" marR="0" lvl="5"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6pPr>
            <a:lvl7pPr marL="3200400" marR="0" lvl="6"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7pPr>
            <a:lvl8pPr marL="3657600" marR="0" lvl="7"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8pPr>
            <a:lvl9pPr marL="4114800" marR="0" lvl="8"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9pPr>
          </a:lstStyle>
          <a:p>
            <a:endParaRPr/>
          </a:p>
        </p:txBody>
      </p:sp>
      <p:sp>
        <p:nvSpPr>
          <p:cNvPr id="8" name="Google Shape;8;p1"/>
          <p:cNvSpPr txBox="1"/>
          <p:nvPr/>
        </p:nvSpPr>
        <p:spPr>
          <a:xfrm>
            <a:off x="171500" y="4608950"/>
            <a:ext cx="3891000" cy="392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62626"/>
              </a:buClr>
              <a:buSzPts val="400"/>
              <a:buFont typeface="Open Sans"/>
              <a:buNone/>
            </a:pPr>
            <a:r>
              <a:rPr lang="en" sz="1800">
                <a:solidFill>
                  <a:srgbClr val="B7B7B7"/>
                </a:solidFill>
                <a:latin typeface="Roboto Light"/>
                <a:ea typeface="Roboto Light"/>
                <a:cs typeface="Roboto Light"/>
                <a:sym typeface="Roboto Light"/>
              </a:rPr>
              <a:t>Suricata</a:t>
            </a:r>
            <a:r>
              <a:rPr lang="en" sz="1800" i="0" u="none" strike="noStrike" cap="none">
                <a:solidFill>
                  <a:srgbClr val="B7B7B7"/>
                </a:solidFill>
                <a:latin typeface="Roboto Light"/>
                <a:ea typeface="Roboto Light"/>
                <a:cs typeface="Roboto Light"/>
                <a:sym typeface="Roboto Light"/>
              </a:rPr>
              <a:t> </a:t>
            </a:r>
            <a:r>
              <a:rPr lang="en" sz="2400" i="0" u="none" strike="noStrike" cap="none">
                <a:solidFill>
                  <a:srgbClr val="B7B7B7"/>
                </a:solidFill>
                <a:latin typeface="Roboto Light"/>
                <a:ea typeface="Roboto Light"/>
                <a:cs typeface="Roboto Light"/>
                <a:sym typeface="Roboto Light"/>
              </a:rPr>
              <a:t>|</a:t>
            </a:r>
            <a:r>
              <a:rPr lang="en" sz="1800" i="0" u="none" strike="noStrike" cap="none">
                <a:solidFill>
                  <a:srgbClr val="B7B7B7"/>
                </a:solidFill>
                <a:latin typeface="Roboto Light"/>
                <a:ea typeface="Roboto Light"/>
                <a:cs typeface="Roboto Light"/>
                <a:sym typeface="Roboto Light"/>
              </a:rPr>
              <a:t> </a:t>
            </a:r>
            <a:r>
              <a:rPr lang="en" sz="1800">
                <a:solidFill>
                  <a:srgbClr val="F7C359"/>
                </a:solidFill>
                <a:latin typeface="Roboto Light"/>
                <a:ea typeface="Roboto Light"/>
                <a:cs typeface="Roboto Light"/>
                <a:sym typeface="Roboto Light"/>
              </a:rPr>
              <a:t>Rule Writing</a:t>
            </a:r>
            <a:endParaRPr sz="1800">
              <a:solidFill>
                <a:srgbClr val="F7C359"/>
              </a:solidFill>
              <a:latin typeface="Roboto Light"/>
              <a:ea typeface="Roboto Light"/>
              <a:cs typeface="Roboto Light"/>
              <a:sym typeface="Roboto Light"/>
            </a:endParaRPr>
          </a:p>
          <a:p>
            <a:pPr marL="0" marR="0" lvl="0" indent="0" algn="l" rtl="0">
              <a:lnSpc>
                <a:spcPct val="100000"/>
              </a:lnSpc>
              <a:spcBef>
                <a:spcPts val="0"/>
              </a:spcBef>
              <a:spcAft>
                <a:spcPts val="0"/>
              </a:spcAft>
              <a:buClr>
                <a:srgbClr val="262626"/>
              </a:buClr>
              <a:buSzPts val="400"/>
              <a:buFont typeface="Open Sans"/>
              <a:buNone/>
            </a:pPr>
            <a:endParaRPr sz="1800" b="0" i="0" u="none" strike="noStrike" cap="none">
              <a:solidFill>
                <a:srgbClr val="F7C359"/>
              </a:solidFill>
              <a:latin typeface="Arial"/>
              <a:ea typeface="Arial"/>
              <a:cs typeface="Arial"/>
              <a:sym typeface="Arial"/>
            </a:endParaRPr>
          </a:p>
        </p:txBody>
      </p:sp>
      <p:sp>
        <p:nvSpPr>
          <p:cNvPr id="9" name="Google Shape;9;p1"/>
          <p:cNvSpPr txBox="1"/>
          <p:nvPr/>
        </p:nvSpPr>
        <p:spPr>
          <a:xfrm>
            <a:off x="3089250" y="4750550"/>
            <a:ext cx="2965500" cy="25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800">
                <a:solidFill>
                  <a:srgbClr val="666666"/>
                </a:solidFill>
                <a:latin typeface="Roboto"/>
                <a:ea typeface="Roboto"/>
                <a:cs typeface="Roboto"/>
                <a:sym typeface="Roboto"/>
              </a:rPr>
              <a:t>This material is copyright protected. All rights reserved 2019</a:t>
            </a:r>
            <a:endParaRPr sz="800">
              <a:solidFill>
                <a:srgbClr val="666666"/>
              </a:solidFill>
              <a:latin typeface="Roboto"/>
              <a:ea typeface="Roboto"/>
              <a:cs typeface="Roboto"/>
              <a:sym typeface="Roboto"/>
            </a:endParaRPr>
          </a:p>
        </p:txBody>
      </p:sp>
      <p:pic>
        <p:nvPicPr>
          <p:cNvPr id="10" name="Google Shape;10;p1"/>
          <p:cNvPicPr preferRelativeResize="0"/>
          <p:nvPr/>
        </p:nvPicPr>
        <p:blipFill>
          <a:blip r:embed="rId10">
            <a:alphaModFix/>
          </a:blip>
          <a:stretch>
            <a:fillRect/>
          </a:stretch>
        </p:blipFill>
        <p:spPr>
          <a:xfrm>
            <a:off x="7555549" y="4253440"/>
            <a:ext cx="1446466" cy="7479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92C34"/>
        </a:solidFill>
        <a:effectLst/>
      </p:bgPr>
    </p:bg>
    <p:spTree>
      <p:nvGrpSpPr>
        <p:cNvPr id="1" name="Shape 42"/>
        <p:cNvGrpSpPr/>
        <p:nvPr/>
      </p:nvGrpSpPr>
      <p:grpSpPr>
        <a:xfrm>
          <a:off x="0" y="0"/>
          <a:ext cx="0" cy="0"/>
          <a:chOff x="0" y="0"/>
          <a:chExt cx="0" cy="0"/>
        </a:xfrm>
      </p:grpSpPr>
      <p:sp>
        <p:nvSpPr>
          <p:cNvPr id="43" name="Google Shape;43;p10"/>
          <p:cNvSpPr txBox="1">
            <a:spLocks noGrp="1"/>
          </p:cNvSpPr>
          <p:nvPr>
            <p:ph type="title"/>
          </p:nvPr>
        </p:nvSpPr>
        <p:spPr>
          <a:xfrm>
            <a:off x="628650" y="358324"/>
            <a:ext cx="7886700" cy="747900"/>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rgbClr val="F7C359"/>
              </a:buClr>
              <a:buSzPts val="4000"/>
              <a:buFont typeface="Roboto Light"/>
              <a:buNone/>
              <a:defRPr sz="4000" i="0" u="none" strike="noStrike" cap="none">
                <a:solidFill>
                  <a:srgbClr val="F7C359"/>
                </a:solidFill>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a:endParaRPr/>
          </a:p>
        </p:txBody>
      </p:sp>
      <p:sp>
        <p:nvSpPr>
          <p:cNvPr id="44" name="Google Shape;44;p10"/>
          <p:cNvSpPr txBox="1">
            <a:spLocks noGrp="1"/>
          </p:cNvSpPr>
          <p:nvPr>
            <p:ph type="body" idx="1"/>
          </p:nvPr>
        </p:nvSpPr>
        <p:spPr>
          <a:xfrm>
            <a:off x="628650" y="1304129"/>
            <a:ext cx="7886700" cy="26775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90000"/>
              </a:lnSpc>
              <a:spcBef>
                <a:spcPts val="800"/>
              </a:spcBef>
              <a:spcAft>
                <a:spcPts val="0"/>
              </a:spcAft>
              <a:buClr>
                <a:srgbClr val="EFEFEF"/>
              </a:buClr>
              <a:buSzPts val="2400"/>
              <a:buFont typeface="Roboto"/>
              <a:buChar char="•"/>
              <a:defRPr sz="2400" i="0" u="none" strike="noStrike" cap="none">
                <a:solidFill>
                  <a:srgbClr val="EFEFEF"/>
                </a:solidFill>
                <a:latin typeface="Roboto"/>
                <a:ea typeface="Roboto"/>
                <a:cs typeface="Roboto"/>
                <a:sym typeface="Roboto"/>
              </a:defRPr>
            </a:lvl1pPr>
            <a:lvl2pPr marL="914400" marR="0" lvl="1" indent="-381000" algn="l" rtl="0">
              <a:lnSpc>
                <a:spcPct val="90000"/>
              </a:lnSpc>
              <a:spcBef>
                <a:spcPts val="400"/>
              </a:spcBef>
              <a:spcAft>
                <a:spcPts val="0"/>
              </a:spcAft>
              <a:buClr>
                <a:srgbClr val="EFEFEF"/>
              </a:buClr>
              <a:buSzPts val="2400"/>
              <a:buFont typeface="Roboto Light"/>
              <a:buChar char="•"/>
              <a:defRPr sz="2400" i="0" u="none" strike="noStrike" cap="none">
                <a:solidFill>
                  <a:srgbClr val="EFEFEF"/>
                </a:solidFill>
                <a:latin typeface="Roboto Light"/>
                <a:ea typeface="Roboto Light"/>
                <a:cs typeface="Roboto Light"/>
                <a:sym typeface="Roboto Light"/>
              </a:defRPr>
            </a:lvl2pPr>
            <a:lvl3pPr marL="1371600" marR="0" lvl="2" indent="-342900" algn="l" rtl="0">
              <a:lnSpc>
                <a:spcPct val="90000"/>
              </a:lnSpc>
              <a:spcBef>
                <a:spcPts val="400"/>
              </a:spcBef>
              <a:spcAft>
                <a:spcPts val="0"/>
              </a:spcAft>
              <a:buClr>
                <a:srgbClr val="EFEFEF"/>
              </a:buClr>
              <a:buSzPts val="1800"/>
              <a:buFont typeface="Roboto Light"/>
              <a:buChar char="•"/>
              <a:defRPr sz="1800" i="0" u="none" strike="noStrike" cap="none">
                <a:solidFill>
                  <a:srgbClr val="EFEFEF"/>
                </a:solidFill>
                <a:latin typeface="Roboto Light"/>
                <a:ea typeface="Roboto Light"/>
                <a:cs typeface="Roboto Light"/>
                <a:sym typeface="Roboto Light"/>
              </a:defRPr>
            </a:lvl3pPr>
            <a:lvl4pPr marL="1828800" marR="0" lvl="3"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4pPr>
            <a:lvl5pPr marL="2286000" marR="0" lvl="4"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5pPr>
            <a:lvl6pPr marL="2743200" marR="0" lvl="5"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6pPr>
            <a:lvl7pPr marL="3200400" marR="0" lvl="6"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7pPr>
            <a:lvl8pPr marL="3657600" marR="0" lvl="7"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8pPr>
            <a:lvl9pPr marL="4114800" marR="0" lvl="8" indent="-279400" algn="l" rtl="0">
              <a:lnSpc>
                <a:spcPct val="90000"/>
              </a:lnSpc>
              <a:spcBef>
                <a:spcPts val="400"/>
              </a:spcBef>
              <a:spcAft>
                <a:spcPts val="0"/>
              </a:spcAft>
              <a:buClr>
                <a:srgbClr val="EFEFEF"/>
              </a:buClr>
              <a:buSzPts val="800"/>
              <a:buFont typeface="Roboto Light"/>
              <a:buChar char="•"/>
              <a:defRPr sz="800" i="0" u="none" strike="noStrike" cap="none">
                <a:solidFill>
                  <a:srgbClr val="EFEFEF"/>
                </a:solidFill>
                <a:latin typeface="Roboto Light"/>
                <a:ea typeface="Roboto Light"/>
                <a:cs typeface="Roboto Light"/>
                <a:sym typeface="Roboto Light"/>
              </a:defRPr>
            </a:lvl9pPr>
          </a:lstStyle>
          <a:p>
            <a:endParaRPr/>
          </a:p>
        </p:txBody>
      </p:sp>
      <p:sp>
        <p:nvSpPr>
          <p:cNvPr id="45" name="Google Shape;45;p10"/>
          <p:cNvSpPr txBox="1"/>
          <p:nvPr/>
        </p:nvSpPr>
        <p:spPr>
          <a:xfrm>
            <a:off x="19100" y="4608950"/>
            <a:ext cx="3368700" cy="392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62626"/>
              </a:buClr>
              <a:buSzPts val="400"/>
              <a:buFont typeface="Open Sans"/>
              <a:buNone/>
            </a:pPr>
            <a:r>
              <a:rPr lang="en" sz="1800">
                <a:solidFill>
                  <a:srgbClr val="B7B7B7"/>
                </a:solidFill>
                <a:latin typeface="Roboto Light"/>
                <a:ea typeface="Roboto Light"/>
                <a:cs typeface="Roboto Light"/>
                <a:sym typeface="Roboto Light"/>
              </a:rPr>
              <a:t>Operator</a:t>
            </a:r>
            <a:r>
              <a:rPr lang="en" sz="1800" i="0" u="none" strike="noStrike" cap="none">
                <a:solidFill>
                  <a:srgbClr val="B7B7B7"/>
                </a:solidFill>
                <a:latin typeface="Roboto Light"/>
                <a:ea typeface="Roboto Light"/>
                <a:cs typeface="Roboto Light"/>
                <a:sym typeface="Roboto Light"/>
              </a:rPr>
              <a:t> </a:t>
            </a:r>
            <a:r>
              <a:rPr lang="en" sz="2400" i="0" u="none" strike="noStrike" cap="none">
                <a:solidFill>
                  <a:srgbClr val="B7B7B7"/>
                </a:solidFill>
                <a:latin typeface="Roboto Light"/>
                <a:ea typeface="Roboto Light"/>
                <a:cs typeface="Roboto Light"/>
                <a:sym typeface="Roboto Light"/>
              </a:rPr>
              <a:t>|</a:t>
            </a:r>
            <a:r>
              <a:rPr lang="en" sz="1800" i="0" u="none" strike="noStrike" cap="none">
                <a:solidFill>
                  <a:srgbClr val="B7B7B7"/>
                </a:solidFill>
                <a:latin typeface="Roboto Light"/>
                <a:ea typeface="Roboto Light"/>
                <a:cs typeface="Roboto Light"/>
                <a:sym typeface="Roboto Light"/>
              </a:rPr>
              <a:t> </a:t>
            </a:r>
            <a:r>
              <a:rPr lang="en" sz="1800">
                <a:solidFill>
                  <a:srgbClr val="F7C359"/>
                </a:solidFill>
                <a:latin typeface="Roboto Light"/>
                <a:ea typeface="Roboto Light"/>
                <a:cs typeface="Roboto Light"/>
                <a:sym typeface="Roboto Light"/>
              </a:rPr>
              <a:t>Suricata</a:t>
            </a:r>
            <a:endParaRPr>
              <a:latin typeface="Roboto Light"/>
              <a:ea typeface="Roboto Light"/>
              <a:cs typeface="Roboto Light"/>
              <a:sym typeface="Roboto Light"/>
            </a:endParaRPr>
          </a:p>
          <a:p>
            <a:pPr marL="0" marR="0" lvl="0" indent="0" algn="l" rtl="0">
              <a:lnSpc>
                <a:spcPct val="100000"/>
              </a:lnSpc>
              <a:spcBef>
                <a:spcPts val="0"/>
              </a:spcBef>
              <a:spcAft>
                <a:spcPts val="0"/>
              </a:spcAft>
              <a:buClr>
                <a:srgbClr val="262626"/>
              </a:buClr>
              <a:buSzPts val="400"/>
              <a:buFont typeface="Open Sans"/>
              <a:buNone/>
            </a:pPr>
            <a:endParaRPr sz="1800" b="0" i="0" u="none" strike="noStrike" cap="none">
              <a:solidFill>
                <a:srgbClr val="F7C359"/>
              </a:solidFill>
              <a:latin typeface="Arial"/>
              <a:ea typeface="Arial"/>
              <a:cs typeface="Arial"/>
              <a:sym typeface="Arial"/>
            </a:endParaRPr>
          </a:p>
        </p:txBody>
      </p:sp>
      <p:sp>
        <p:nvSpPr>
          <p:cNvPr id="46" name="Google Shape;46;p10"/>
          <p:cNvSpPr txBox="1"/>
          <p:nvPr/>
        </p:nvSpPr>
        <p:spPr>
          <a:xfrm>
            <a:off x="3089250" y="4750550"/>
            <a:ext cx="2965500" cy="25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800">
                <a:solidFill>
                  <a:srgbClr val="666666"/>
                </a:solidFill>
                <a:latin typeface="Roboto"/>
                <a:ea typeface="Roboto"/>
                <a:cs typeface="Roboto"/>
                <a:sym typeface="Roboto"/>
              </a:rPr>
              <a:t>This material is copyright protected. All rights reserved 2019</a:t>
            </a:r>
            <a:endParaRPr sz="800">
              <a:solidFill>
                <a:srgbClr val="666666"/>
              </a:solidFill>
              <a:latin typeface="Roboto"/>
              <a:ea typeface="Roboto"/>
              <a:cs typeface="Roboto"/>
              <a:sym typeface="Roboto"/>
            </a:endParaRPr>
          </a:p>
        </p:txBody>
      </p:sp>
      <p:pic>
        <p:nvPicPr>
          <p:cNvPr id="47" name="Google Shape;47;p10"/>
          <p:cNvPicPr preferRelativeResize="0"/>
          <p:nvPr/>
        </p:nvPicPr>
        <p:blipFill>
          <a:blip r:embed="rId10">
            <a:alphaModFix/>
          </a:blip>
          <a:stretch>
            <a:fillRect/>
          </a:stretch>
        </p:blipFill>
        <p:spPr>
          <a:xfrm>
            <a:off x="8316986" y="4089050"/>
            <a:ext cx="728369" cy="91230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9"/>
          <p:cNvSpPr txBox="1">
            <a:spLocks noGrp="1"/>
          </p:cNvSpPr>
          <p:nvPr>
            <p:ph type="ctrTitle"/>
          </p:nvPr>
        </p:nvSpPr>
        <p:spPr>
          <a:xfrm>
            <a:off x="1143000" y="983773"/>
            <a:ext cx="6858000" cy="89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Suricata Rule Writing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8"/>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t>Port Header Reserved Characters</a:t>
            </a:r>
            <a:endParaRPr sz="3600"/>
          </a:p>
        </p:txBody>
      </p:sp>
      <p:graphicFrame>
        <p:nvGraphicFramePr>
          <p:cNvPr id="139" name="Google Shape;139;p28"/>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Reserved Character</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Description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t>! </a:t>
                      </a:r>
                      <a:r>
                        <a:rPr lang="en"/>
                        <a:t>(exclamation point)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Negation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t>[ ]</a:t>
                      </a:r>
                      <a:r>
                        <a:rPr lang="en"/>
                        <a:t> (square brackets)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Grouping</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t>: </a:t>
                      </a:r>
                      <a:r>
                        <a:rPr lang="en"/>
                        <a:t>(colon)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Range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t>, </a:t>
                      </a:r>
                      <a:r>
                        <a:rPr lang="en"/>
                        <a:t>(comma)</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Delimiter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Port Header Examples</a:t>
            </a:r>
            <a:endParaRPr/>
          </a:p>
        </p:txBody>
      </p:sp>
      <p:graphicFrame>
        <p:nvGraphicFramePr>
          <p:cNvPr id="145" name="Google Shape;145;p29"/>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extLst>
                    <a:ext uri="{9D8B030D-6E8A-4147-A177-3AD203B41FA5}">
                      <a16:colId xmlns:a16="http://schemas.microsoft.com/office/drawing/2014/main" val="20000"/>
                    </a:ext>
                  </a:extLst>
                </a:gridCol>
                <a:gridCol w="46708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Example</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Description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port 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all ports except 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[80, 443]</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port 80 or 443</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[20:25]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port 20, 21, 22, 23, 24, or 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[20:25, !24]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port 20, 21, 22, 23, or 25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[1024: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all ports that are equal to and greater than 1024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0"/>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Direction Header Examples</a:t>
            </a:r>
            <a:endParaRPr/>
          </a:p>
        </p:txBody>
      </p:sp>
      <p:graphicFrame>
        <p:nvGraphicFramePr>
          <p:cNvPr id="151" name="Google Shape;151;p30"/>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extLst>
                    <a:ext uri="{9D8B030D-6E8A-4147-A177-3AD203B41FA5}">
                      <a16:colId xmlns:a16="http://schemas.microsoft.com/office/drawing/2014/main" val="20000"/>
                    </a:ext>
                  </a:extLst>
                </a:gridCol>
                <a:gridCol w="46708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Example</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Description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-&gt;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Source to Destination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&lt;-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Destination to Source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&lt;&gt;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Any direction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1"/>
          <p:cNvSpPr txBox="1">
            <a:spLocks noGrp="1"/>
          </p:cNvSpPr>
          <p:nvPr>
            <p:ph type="title"/>
          </p:nvPr>
        </p:nvSpPr>
        <p:spPr>
          <a:xfrm>
            <a:off x="628650" y="48667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Rule Options</a:t>
            </a:r>
            <a:endParaRPr/>
          </a:p>
        </p:txBody>
      </p:sp>
      <p:graphicFrame>
        <p:nvGraphicFramePr>
          <p:cNvPr id="157" name="Google Shape;157;p31"/>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1856900">
                  <a:extLst>
                    <a:ext uri="{9D8B030D-6E8A-4147-A177-3AD203B41FA5}">
                      <a16:colId xmlns:a16="http://schemas.microsoft.com/office/drawing/2014/main" val="20000"/>
                    </a:ext>
                  </a:extLst>
                </a:gridCol>
                <a:gridCol w="53821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Option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Example</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msg</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msg: “This is an example Message”;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sid</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sid: 1234567; rev 9;</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reference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reference:url,https://this-page-intentionally-left-blank.org;</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priority</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priority: 1;</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classtype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classtype: suspicious-activity;</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metadata</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metadata: “this is just ignored and not used in suricata”;</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a:t>target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target: src_ip;</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Rule Options, content option.</a:t>
            </a:r>
            <a:endParaRPr/>
          </a:p>
        </p:txBody>
      </p:sp>
      <p:sp>
        <p:nvSpPr>
          <p:cNvPr id="163" name="Google Shape;163;p3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Example:</a:t>
            </a:r>
            <a:endParaRPr/>
          </a:p>
          <a:p>
            <a:pPr marL="914400" lvl="1" indent="-381000" algn="l" rtl="0">
              <a:spcBef>
                <a:spcPts val="0"/>
              </a:spcBef>
              <a:spcAft>
                <a:spcPts val="0"/>
              </a:spcAft>
              <a:buSzPts val="2400"/>
              <a:buChar char="•"/>
            </a:pPr>
            <a:r>
              <a:rPr lang="en"/>
              <a:t>content: “http|3A|//”;</a:t>
            </a:r>
            <a:endParaRPr/>
          </a:p>
          <a:p>
            <a:pPr marL="457200" lvl="0" indent="-419100" algn="l" rtl="0">
              <a:spcBef>
                <a:spcPts val="0"/>
              </a:spcBef>
              <a:spcAft>
                <a:spcPts val="0"/>
              </a:spcAft>
              <a:buSzPts val="3000"/>
              <a:buChar char="•"/>
            </a:pPr>
            <a:r>
              <a:rPr lang="en"/>
              <a:t>Character matching, case sensitive</a:t>
            </a:r>
            <a:endParaRPr/>
          </a:p>
          <a:p>
            <a:pPr marL="457200" lvl="0" indent="-419100" algn="l" rtl="0">
              <a:spcBef>
                <a:spcPts val="0"/>
              </a:spcBef>
              <a:spcAft>
                <a:spcPts val="0"/>
              </a:spcAft>
              <a:buSzPts val="3000"/>
              <a:buChar char="•"/>
            </a:pPr>
            <a:r>
              <a:rPr lang="en"/>
              <a:t>Can use multiple content matches</a:t>
            </a:r>
            <a:endParaRPr/>
          </a:p>
          <a:p>
            <a:pPr marL="457200" lvl="0" indent="-419100" algn="l" rtl="0">
              <a:spcBef>
                <a:spcPts val="0"/>
              </a:spcBef>
              <a:spcAft>
                <a:spcPts val="0"/>
              </a:spcAft>
              <a:buSzPts val="3000"/>
              <a:buChar char="•"/>
            </a:pPr>
            <a:r>
              <a:rPr lang="en"/>
              <a:t>Can use hex representation by using pipes</a:t>
            </a:r>
            <a:endParaRPr/>
          </a:p>
          <a:p>
            <a:pPr marL="457200" lvl="0" indent="-419100" algn="l" rtl="0">
              <a:spcBef>
                <a:spcPts val="0"/>
              </a:spcBef>
              <a:spcAft>
                <a:spcPts val="0"/>
              </a:spcAft>
              <a:buSzPts val="3000"/>
              <a:buChar char="•"/>
            </a:pPr>
            <a:r>
              <a:rPr lang="en"/>
              <a:t>Some characters must be hex when used</a:t>
            </a:r>
            <a:endParaRPr/>
          </a:p>
        </p:txBody>
      </p:sp>
      <p:graphicFrame>
        <p:nvGraphicFramePr>
          <p:cNvPr id="164" name="Google Shape;164;p32"/>
          <p:cNvGraphicFramePr/>
          <p:nvPr/>
        </p:nvGraphicFramePr>
        <p:xfrm>
          <a:off x="952500" y="3761700"/>
          <a:ext cx="3000000" cy="3000000"/>
        </p:xfrm>
        <a:graphic>
          <a:graphicData uri="http://schemas.openxmlformats.org/drawingml/2006/table">
            <a:tbl>
              <a:tblPr>
                <a:noFill/>
                <a:tableStyleId>{3A558F9E-EE9D-483C-848C-991DF596F5C3}</a:tableStyleId>
              </a:tblPr>
              <a:tblGrid>
                <a:gridCol w="1581800">
                  <a:extLst>
                    <a:ext uri="{9D8B030D-6E8A-4147-A177-3AD203B41FA5}">
                      <a16:colId xmlns:a16="http://schemas.microsoft.com/office/drawing/2014/main" val="20000"/>
                    </a:ext>
                  </a:extLst>
                </a:gridCol>
                <a:gridCol w="1313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381000">
                <a:tc>
                  <a:txBody>
                    <a:bodyPr/>
                    <a:lstStyle/>
                    <a:p>
                      <a:pPr marL="0" lvl="0" indent="0" algn="l" rtl="0">
                        <a:spcBef>
                          <a:spcPts val="0"/>
                        </a:spcBef>
                        <a:spcAft>
                          <a:spcPts val="0"/>
                        </a:spcAft>
                        <a:buNone/>
                      </a:pPr>
                      <a:r>
                        <a:rPr lang="en"/>
                        <a:t>“ (double quotes)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 (semicolon)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 (colon)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 (pipe)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 (backslack)</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|22|</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t>|3B|</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t>|3A|</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t>|7C|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t>|5C|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3"/>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Modifier, nocase option</a:t>
            </a:r>
            <a:endParaRPr/>
          </a:p>
        </p:txBody>
      </p:sp>
      <p:sp>
        <p:nvSpPr>
          <p:cNvPr id="170" name="Google Shape;170;p33"/>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Example</a:t>
            </a:r>
            <a:endParaRPr/>
          </a:p>
          <a:p>
            <a:pPr marL="914400" lvl="1" indent="-381000" algn="l" rtl="0">
              <a:spcBef>
                <a:spcPts val="0"/>
              </a:spcBef>
              <a:spcAft>
                <a:spcPts val="0"/>
              </a:spcAft>
              <a:buSzPts val="2400"/>
              <a:buChar char="•"/>
            </a:pPr>
            <a:r>
              <a:rPr lang="en"/>
              <a:t>content: “http|3A|//”; nocase;</a:t>
            </a:r>
            <a:endParaRPr/>
          </a:p>
          <a:p>
            <a:pPr marL="457200" lvl="0" indent="-419100" algn="l" rtl="0">
              <a:spcBef>
                <a:spcPts val="0"/>
              </a:spcBef>
              <a:spcAft>
                <a:spcPts val="0"/>
              </a:spcAft>
              <a:buSzPts val="3000"/>
              <a:buChar char="•"/>
            </a:pPr>
            <a:r>
              <a:rPr lang="en"/>
              <a:t>Character matching no longer case sensitive</a:t>
            </a:r>
            <a:endParaRPr/>
          </a:p>
        </p:txBody>
      </p:sp>
      <p:graphicFrame>
        <p:nvGraphicFramePr>
          <p:cNvPr id="171" name="Google Shape;171;p33"/>
          <p:cNvGraphicFramePr/>
          <p:nvPr/>
        </p:nvGraphicFramePr>
        <p:xfrm>
          <a:off x="952500" y="2936825"/>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Payload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Matched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http://</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HTTP://</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HtTp://</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4"/>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Modifier, depth option</a:t>
            </a:r>
            <a:endParaRPr/>
          </a:p>
        </p:txBody>
      </p:sp>
      <p:sp>
        <p:nvSpPr>
          <p:cNvPr id="177" name="Google Shape;177;p34"/>
          <p:cNvSpPr txBox="1">
            <a:spLocks noGrp="1"/>
          </p:cNvSpPr>
          <p:nvPr>
            <p:ph type="body" idx="1"/>
          </p:nvPr>
        </p:nvSpPr>
        <p:spPr>
          <a:xfrm>
            <a:off x="422675" y="1108925"/>
            <a:ext cx="8092800" cy="2677500"/>
          </a:xfrm>
          <a:prstGeom prst="rect">
            <a:avLst/>
          </a:prstGeom>
        </p:spPr>
        <p:txBody>
          <a:bodyPr spcFirstLastPara="1" wrap="square" lIns="91425" tIns="91425" rIns="91425" bIns="91425" anchor="t" anchorCtr="0">
            <a:noAutofit/>
          </a:bodyPr>
          <a:lstStyle/>
          <a:p>
            <a:pPr marL="457200" lvl="0" indent="-381000" algn="l" rtl="0">
              <a:spcBef>
                <a:spcPts val="800"/>
              </a:spcBef>
              <a:spcAft>
                <a:spcPts val="0"/>
              </a:spcAft>
              <a:buSzPts val="2400"/>
              <a:buChar char="•"/>
            </a:pPr>
            <a:r>
              <a:rPr lang="en" sz="2400"/>
              <a:t>Example</a:t>
            </a:r>
            <a:endParaRPr sz="2400"/>
          </a:p>
          <a:p>
            <a:pPr marL="914400" lvl="1" indent="-381000" algn="l" rtl="0">
              <a:spcBef>
                <a:spcPts val="0"/>
              </a:spcBef>
              <a:spcAft>
                <a:spcPts val="0"/>
              </a:spcAft>
              <a:buSzPts val="2400"/>
              <a:buChar char="•"/>
            </a:pPr>
            <a:r>
              <a:rPr lang="en"/>
              <a:t>content: “abc”; depth:6;</a:t>
            </a:r>
            <a:endParaRPr/>
          </a:p>
          <a:p>
            <a:pPr marL="457200" lvl="0" indent="-381000" algn="l" rtl="0">
              <a:spcBef>
                <a:spcPts val="0"/>
              </a:spcBef>
              <a:spcAft>
                <a:spcPts val="0"/>
              </a:spcAft>
              <a:buSzPts val="2400"/>
              <a:buChar char="•"/>
            </a:pPr>
            <a:r>
              <a:rPr lang="en" sz="2400"/>
              <a:t>How far in from the beginning could the content be</a:t>
            </a:r>
            <a:endParaRPr sz="2400"/>
          </a:p>
          <a:p>
            <a:pPr marL="457200" lvl="0" indent="-381000" algn="l" rtl="0">
              <a:spcBef>
                <a:spcPts val="0"/>
              </a:spcBef>
              <a:spcAft>
                <a:spcPts val="0"/>
              </a:spcAft>
              <a:buSzPts val="2400"/>
              <a:buChar char="•"/>
            </a:pPr>
            <a:r>
              <a:rPr lang="en" sz="2400"/>
              <a:t>Will match if abc is in the first 6 bytes</a:t>
            </a:r>
            <a:endParaRPr sz="2400"/>
          </a:p>
        </p:txBody>
      </p:sp>
      <p:graphicFrame>
        <p:nvGraphicFramePr>
          <p:cNvPr id="178" name="Google Shape;178;p34"/>
          <p:cNvGraphicFramePr/>
          <p:nvPr/>
        </p:nvGraphicFramePr>
        <p:xfrm>
          <a:off x="952500" y="2936825"/>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Payload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Matched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Clr>
                          <a:schemeClr val="dk1"/>
                        </a:buClr>
                        <a:buSzPts val="1100"/>
                        <a:buFont typeface="Arial"/>
                        <a:buNone/>
                      </a:pPr>
                      <a:r>
                        <a:rPr lang="en">
                          <a:solidFill>
                            <a:schemeClr val="dk1"/>
                          </a:solidFill>
                        </a:rPr>
                        <a:t>abcdefghi</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defghiabc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No</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C0000"/>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abcdefabc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5"/>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Modifier, offset option </a:t>
            </a:r>
            <a:endParaRPr/>
          </a:p>
        </p:txBody>
      </p:sp>
      <p:sp>
        <p:nvSpPr>
          <p:cNvPr id="184" name="Google Shape;184;p35"/>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Example</a:t>
            </a:r>
            <a:endParaRPr/>
          </a:p>
          <a:p>
            <a:pPr marL="914400" lvl="1" indent="-381000" algn="l" rtl="0">
              <a:spcBef>
                <a:spcPts val="0"/>
              </a:spcBef>
              <a:spcAft>
                <a:spcPts val="0"/>
              </a:spcAft>
              <a:buSzPts val="2400"/>
              <a:buChar char="•"/>
            </a:pPr>
            <a:r>
              <a:rPr lang="en"/>
              <a:t>content:”abc”; offset: 3;</a:t>
            </a:r>
            <a:endParaRPr/>
          </a:p>
          <a:p>
            <a:pPr marL="457200" lvl="0" indent="-419100" algn="l" rtl="0">
              <a:spcBef>
                <a:spcPts val="0"/>
              </a:spcBef>
              <a:spcAft>
                <a:spcPts val="0"/>
              </a:spcAft>
              <a:buSzPts val="3000"/>
              <a:buChar char="•"/>
            </a:pPr>
            <a:r>
              <a:rPr lang="en"/>
              <a:t>Starts inspections at the specified byte</a:t>
            </a:r>
            <a:endParaRPr/>
          </a:p>
          <a:p>
            <a:pPr marL="0" lvl="0" indent="0" algn="l" rtl="0">
              <a:spcBef>
                <a:spcPts val="800"/>
              </a:spcBef>
              <a:spcAft>
                <a:spcPts val="0"/>
              </a:spcAft>
              <a:buNone/>
            </a:pPr>
            <a:endParaRPr/>
          </a:p>
        </p:txBody>
      </p:sp>
      <p:graphicFrame>
        <p:nvGraphicFramePr>
          <p:cNvPr id="185" name="Google Shape;185;p35"/>
          <p:cNvGraphicFramePr/>
          <p:nvPr/>
        </p:nvGraphicFramePr>
        <p:xfrm>
          <a:off x="952500" y="2860625"/>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Payload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Matched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rPr>
                        <a:t>abcdefgh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No</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C0000"/>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123abc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123456abc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6"/>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Modifier, distance option</a:t>
            </a:r>
            <a:endParaRPr/>
          </a:p>
        </p:txBody>
      </p:sp>
      <p:sp>
        <p:nvSpPr>
          <p:cNvPr id="191" name="Google Shape;191;p36"/>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Example</a:t>
            </a:r>
            <a:endParaRPr/>
          </a:p>
          <a:p>
            <a:pPr marL="914400" lvl="1" indent="-381000" algn="l" rtl="0">
              <a:spcBef>
                <a:spcPts val="0"/>
              </a:spcBef>
              <a:spcAft>
                <a:spcPts val="0"/>
              </a:spcAft>
              <a:buSzPts val="2400"/>
              <a:buChar char="•"/>
            </a:pPr>
            <a:r>
              <a:rPr lang="en"/>
              <a:t>content:”abc”; content:”fgh”; distance:2;</a:t>
            </a:r>
            <a:endParaRPr/>
          </a:p>
          <a:p>
            <a:pPr marL="457200" lvl="0" indent="-419100" algn="l" rtl="0">
              <a:spcBef>
                <a:spcPts val="0"/>
              </a:spcBef>
              <a:spcAft>
                <a:spcPts val="0"/>
              </a:spcAft>
              <a:buSzPts val="3000"/>
              <a:buChar char="•"/>
            </a:pPr>
            <a:r>
              <a:rPr lang="en"/>
              <a:t>Distance in bytes the content should be from the previous content option</a:t>
            </a:r>
            <a:endParaRPr/>
          </a:p>
        </p:txBody>
      </p:sp>
      <p:graphicFrame>
        <p:nvGraphicFramePr>
          <p:cNvPr id="192" name="Google Shape;192;p36"/>
          <p:cNvGraphicFramePr/>
          <p:nvPr/>
        </p:nvGraphicFramePr>
        <p:xfrm>
          <a:off x="952500" y="3013025"/>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Payload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Matched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rPr>
                        <a:t>abcdefgh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abc123fgh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No</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C0000"/>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abcfgh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7"/>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Modifier, within option</a:t>
            </a:r>
            <a:endParaRPr/>
          </a:p>
        </p:txBody>
      </p:sp>
      <p:sp>
        <p:nvSpPr>
          <p:cNvPr id="198" name="Google Shape;198;p37"/>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Example</a:t>
            </a:r>
            <a:endParaRPr/>
          </a:p>
          <a:p>
            <a:pPr marL="914400" lvl="1" indent="-381000" algn="l" rtl="0">
              <a:spcBef>
                <a:spcPts val="0"/>
              </a:spcBef>
              <a:spcAft>
                <a:spcPts val="0"/>
              </a:spcAft>
              <a:buSzPts val="2400"/>
              <a:buChar char="•"/>
            </a:pPr>
            <a:r>
              <a:rPr lang="en"/>
              <a:t>content:”abc”; content:”def”; within:6;</a:t>
            </a:r>
            <a:endParaRPr/>
          </a:p>
          <a:p>
            <a:pPr marL="457200" lvl="0" indent="-419100" algn="l" rtl="0">
              <a:spcBef>
                <a:spcPts val="0"/>
              </a:spcBef>
              <a:spcAft>
                <a:spcPts val="0"/>
              </a:spcAft>
              <a:buSzPts val="3000"/>
              <a:buChar char="•"/>
            </a:pPr>
            <a:r>
              <a:rPr lang="en"/>
              <a:t>Bytes within previous content option</a:t>
            </a:r>
            <a:endParaRPr/>
          </a:p>
          <a:p>
            <a:pPr marL="457200" lvl="0" indent="-419100" algn="l" rtl="0">
              <a:spcBef>
                <a:spcPts val="0"/>
              </a:spcBef>
              <a:spcAft>
                <a:spcPts val="0"/>
              </a:spcAft>
              <a:buSzPts val="3000"/>
              <a:buChar char="•"/>
            </a:pPr>
            <a:r>
              <a:rPr lang="en"/>
              <a:t>Cannot be set to zero</a:t>
            </a:r>
            <a:endParaRPr/>
          </a:p>
        </p:txBody>
      </p:sp>
      <p:graphicFrame>
        <p:nvGraphicFramePr>
          <p:cNvPr id="199" name="Google Shape;199;p37"/>
          <p:cNvGraphicFramePr/>
          <p:nvPr/>
        </p:nvGraphicFramePr>
        <p:xfrm>
          <a:off x="952500" y="3013025"/>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Payload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Matched</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rPr>
                        <a:t>abc123def</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abcdef</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abc12345def</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rgbClr val="FFFFFF"/>
                          </a:solidFill>
                        </a:rPr>
                        <a:t>No</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C0000"/>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20"/>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Suricata vs Snort</a:t>
            </a:r>
            <a:endParaRPr/>
          </a:p>
        </p:txBody>
      </p:sp>
      <p:pic>
        <p:nvPicPr>
          <p:cNvPr id="89" name="Google Shape;89;p20"/>
          <p:cNvPicPr preferRelativeResize="0"/>
          <p:nvPr/>
        </p:nvPicPr>
        <p:blipFill>
          <a:blip r:embed="rId3">
            <a:alphaModFix/>
          </a:blip>
          <a:stretch>
            <a:fillRect/>
          </a:stretch>
        </p:blipFill>
        <p:spPr>
          <a:xfrm>
            <a:off x="417663" y="1143000"/>
            <a:ext cx="3438525" cy="2857500"/>
          </a:xfrm>
          <a:prstGeom prst="rect">
            <a:avLst/>
          </a:prstGeom>
          <a:noFill/>
          <a:ln>
            <a:noFill/>
          </a:ln>
        </p:spPr>
      </p:pic>
      <p:sp>
        <p:nvSpPr>
          <p:cNvPr id="90" name="Google Shape;90;p20"/>
          <p:cNvSpPr txBox="1"/>
          <p:nvPr/>
        </p:nvSpPr>
        <p:spPr>
          <a:xfrm>
            <a:off x="4364850" y="2382163"/>
            <a:ext cx="566700" cy="50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4"/>
                </a:solidFill>
              </a:rPr>
              <a:t>VS</a:t>
            </a:r>
            <a:endParaRPr sz="2400">
              <a:solidFill>
                <a:schemeClr val="accent4"/>
              </a:solidFill>
            </a:endParaRPr>
          </a:p>
        </p:txBody>
      </p:sp>
      <p:pic>
        <p:nvPicPr>
          <p:cNvPr id="91" name="Google Shape;91;p20"/>
          <p:cNvPicPr preferRelativeResize="0"/>
          <p:nvPr/>
        </p:nvPicPr>
        <p:blipFill>
          <a:blip r:embed="rId4">
            <a:alphaModFix/>
          </a:blip>
          <a:stretch>
            <a:fillRect/>
          </a:stretch>
        </p:blipFill>
        <p:spPr>
          <a:xfrm flipH="1">
            <a:off x="5824850" y="1686137"/>
            <a:ext cx="2247900" cy="1895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8"/>
          <p:cNvSpPr txBox="1">
            <a:spLocks noGrp="1"/>
          </p:cNvSpPr>
          <p:nvPr>
            <p:ph type="ctrTitle"/>
          </p:nvPr>
        </p:nvSpPr>
        <p:spPr>
          <a:xfrm>
            <a:off x="1143000" y="983773"/>
            <a:ext cx="6858000" cy="893700"/>
          </a:xfrm>
          <a:prstGeom prst="rect">
            <a:avLst/>
          </a:prstGeom>
          <a:noFill/>
          <a:ln>
            <a:noFill/>
          </a:ln>
        </p:spPr>
        <p:txBody>
          <a:bodyPr spcFirstLastPara="1" wrap="square" lIns="68575" tIns="68575" rIns="68575" bIns="68575" anchor="ctr" anchorCtr="0">
            <a:noAutofit/>
          </a:bodyPr>
          <a:lstStyle/>
          <a:p>
            <a:pPr marL="0" marR="0" lvl="0" indent="0" algn="ctr" rtl="0">
              <a:lnSpc>
                <a:spcPct val="90000"/>
              </a:lnSpc>
              <a:spcBef>
                <a:spcPts val="0"/>
              </a:spcBef>
              <a:spcAft>
                <a:spcPts val="0"/>
              </a:spcAft>
              <a:buClr>
                <a:schemeClr val="dk1"/>
              </a:buClr>
              <a:buSzPts val="3000"/>
              <a:buFont typeface="Open Sans"/>
              <a:buNone/>
            </a:pPr>
            <a:r>
              <a:rPr lang="en" sz="4800"/>
              <a:t>Exercise: Basic Rules</a:t>
            </a:r>
            <a:endParaRPr sz="4800" i="0" u="none" strike="noStrike" cap="none">
              <a:solidFill>
                <a:schemeClr val="dk1"/>
              </a:solidFill>
            </a:endParaRPr>
          </a:p>
        </p:txBody>
      </p:sp>
      <p:sp>
        <p:nvSpPr>
          <p:cNvPr id="205" name="Google Shape;205;p38"/>
          <p:cNvSpPr txBox="1">
            <a:spLocks noGrp="1"/>
          </p:cNvSpPr>
          <p:nvPr>
            <p:ph type="subTitle" idx="1"/>
          </p:nvPr>
        </p:nvSpPr>
        <p:spPr>
          <a:xfrm>
            <a:off x="1143000" y="1877478"/>
            <a:ext cx="6858000" cy="1241700"/>
          </a:xfrm>
          <a:prstGeom prst="rect">
            <a:avLst/>
          </a:prstGeom>
        </p:spPr>
        <p:txBody>
          <a:bodyPr spcFirstLastPara="1" wrap="square" lIns="91425" tIns="91425" rIns="91425" bIns="91425" anchor="t" anchorCtr="0">
            <a:noAutofit/>
          </a:bodyPr>
          <a:lstStyle/>
          <a:p>
            <a:pPr marL="0" lvl="0" indent="0" algn="ctr" rtl="0">
              <a:spcBef>
                <a:spcPts val="800"/>
              </a:spcBef>
              <a:spcAft>
                <a:spcPts val="0"/>
              </a:spcAft>
              <a:buClr>
                <a:schemeClr val="dk1"/>
              </a:buClr>
              <a:buSzPts val="1100"/>
              <a:buFont typeface="Arial"/>
              <a:buNone/>
            </a:pPr>
            <a:r>
              <a:rPr lang="en"/>
              <a:t>CTF key: “danger”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9"/>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Basic Rules - Review</a:t>
            </a:r>
            <a:endParaRPr/>
          </a:p>
        </p:txBody>
      </p:sp>
      <p:sp>
        <p:nvSpPr>
          <p:cNvPr id="211" name="Google Shape;211;p39"/>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000"/>
              <a:t>- Write rules to match the following (include `msg` and `sid`):</a:t>
            </a:r>
            <a:endParaRPr sz="2000"/>
          </a:p>
          <a:p>
            <a:pPr marL="0" marR="0" lvl="0" indent="457200" algn="l" rtl="0">
              <a:lnSpc>
                <a:spcPct val="115000"/>
              </a:lnSpc>
              <a:spcBef>
                <a:spcPts val="0"/>
              </a:spcBef>
              <a:spcAft>
                <a:spcPts val="0"/>
              </a:spcAft>
              <a:buNone/>
            </a:pP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1.</a:t>
            </a:r>
            <a:r>
              <a:rPr lang="en" sz="2000"/>
              <a:t> ALL traffic going to and from all IPs</a:t>
            </a: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2.</a:t>
            </a:r>
            <a:r>
              <a:rPr lang="en" sz="2000"/>
              <a:t> ALL traffic from internal IPs going to Destinations of external IPs</a:t>
            </a: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3.</a:t>
            </a:r>
            <a:r>
              <a:rPr lang="en" sz="2000"/>
              <a:t> ALL traffic with source IPs are internal and communicating to port 80</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Clr>
                <a:schemeClr val="dk1"/>
              </a:buClr>
              <a:buSzPts val="3000"/>
              <a:buFont typeface="Open Sans"/>
              <a:buNone/>
            </a:pPr>
            <a:r>
              <a:rPr lang="en"/>
              <a:t>Basic Rules - Review</a:t>
            </a:r>
            <a:endParaRPr sz="3000" i="0" u="none" strike="noStrike" cap="none">
              <a:solidFill>
                <a:schemeClr val="dk1"/>
              </a:solidFill>
            </a:endParaRPr>
          </a:p>
        </p:txBody>
      </p:sp>
      <p:sp>
        <p:nvSpPr>
          <p:cNvPr id="217" name="Google Shape;217;p40"/>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000"/>
              <a:t>1. alert ip any any &lt;&gt; any any (msg: "Test rule that fires on all traffic"; sid: 1;)</a:t>
            </a:r>
            <a:br>
              <a:rPr lang="en" sz="2000"/>
            </a:br>
            <a:endParaRPr sz="2000"/>
          </a:p>
          <a:p>
            <a:pPr marL="0" marR="0" lvl="0" indent="0" algn="l" rtl="0">
              <a:lnSpc>
                <a:spcPct val="115000"/>
              </a:lnSpc>
              <a:spcBef>
                <a:spcPts val="0"/>
              </a:spcBef>
              <a:spcAft>
                <a:spcPts val="0"/>
              </a:spcAft>
              <a:buNone/>
            </a:pPr>
            <a:r>
              <a:rPr lang="en" sz="2000"/>
              <a:t>2. alert ip $HOME_NET any -&gt; $EXTERNAL_NET any (msg: "Test rule that fires on internal to external traffic"; sid:2;)</a:t>
            </a:r>
            <a:br>
              <a:rPr lang="en" sz="2000"/>
            </a:br>
            <a:endParaRPr sz="2000"/>
          </a:p>
          <a:p>
            <a:pPr marL="0" marR="0" lvl="0" indent="0" algn="l" rtl="0">
              <a:lnSpc>
                <a:spcPct val="115000"/>
              </a:lnSpc>
              <a:spcBef>
                <a:spcPts val="0"/>
              </a:spcBef>
              <a:spcAft>
                <a:spcPts val="0"/>
              </a:spcAft>
              <a:buNone/>
            </a:pPr>
            <a:r>
              <a:rPr lang="en" sz="2000"/>
              <a:t>3. alert ip $HOME_NET any -&gt; any 80 (msg: "Test rule that fires on internal to port 80 traffic"; sid:3;)</a:t>
            </a:r>
            <a:endParaRPr sz="2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221"/>
        <p:cNvGrpSpPr/>
        <p:nvPr/>
      </p:nvGrpSpPr>
      <p:grpSpPr>
        <a:xfrm>
          <a:off x="0" y="0"/>
          <a:ext cx="0" cy="0"/>
          <a:chOff x="0" y="0"/>
          <a:chExt cx="0" cy="0"/>
        </a:xfrm>
      </p:grpSpPr>
      <p:sp>
        <p:nvSpPr>
          <p:cNvPr id="222" name="Google Shape;222;p41"/>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Exercise</a:t>
            </a:r>
            <a:endParaRPr/>
          </a:p>
        </p:txBody>
      </p:sp>
      <p:pic>
        <p:nvPicPr>
          <p:cNvPr id="223" name="Google Shape;223;p41"/>
          <p:cNvPicPr preferRelativeResize="0"/>
          <p:nvPr/>
        </p:nvPicPr>
        <p:blipFill>
          <a:blip r:embed="rId3">
            <a:alphaModFix/>
          </a:blip>
          <a:stretch>
            <a:fillRect/>
          </a:stretch>
        </p:blipFill>
        <p:spPr>
          <a:xfrm>
            <a:off x="2079900" y="1108925"/>
            <a:ext cx="4984176" cy="33370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27"/>
        <p:cNvGrpSpPr/>
        <p:nvPr/>
      </p:nvGrpSpPr>
      <p:grpSpPr>
        <a:xfrm>
          <a:off x="0" y="0"/>
          <a:ext cx="0" cy="0"/>
          <a:chOff x="0" y="0"/>
          <a:chExt cx="0" cy="0"/>
        </a:xfrm>
      </p:grpSpPr>
      <p:sp>
        <p:nvSpPr>
          <p:cNvPr id="228" name="Google Shape;228;p4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Setup Your Environment</a:t>
            </a:r>
            <a:endParaRPr/>
          </a:p>
        </p:txBody>
      </p:sp>
      <p:sp>
        <p:nvSpPr>
          <p:cNvPr id="229" name="Google Shape;229;p4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Clr>
                <a:schemeClr val="dk1"/>
              </a:buClr>
              <a:buSzPts val="1100"/>
              <a:buFont typeface="Arial"/>
              <a:buNone/>
            </a:pPr>
            <a:r>
              <a:rPr lang="en" sz="1800">
                <a:latin typeface="Roboto Mono Light"/>
                <a:ea typeface="Roboto Mono Light"/>
                <a:cs typeface="Roboto Mono Light"/>
                <a:sym typeface="Roboto Mono Light"/>
              </a:rPr>
              <a:t>mkdir -p ~/code/exercises/suricata/rules</a:t>
            </a:r>
            <a:endParaRPr sz="1800">
              <a:latin typeface="Roboto Mono Light"/>
              <a:ea typeface="Roboto Mono Light"/>
              <a:cs typeface="Roboto Mono Light"/>
              <a:sym typeface="Roboto Mono Light"/>
            </a:endParaRPr>
          </a:p>
          <a:p>
            <a:pPr marL="0" lvl="0" indent="0" algn="l" rtl="0">
              <a:spcBef>
                <a:spcPts val="800"/>
              </a:spcBef>
              <a:spcAft>
                <a:spcPts val="0"/>
              </a:spcAft>
              <a:buNone/>
            </a:pPr>
            <a:r>
              <a:rPr lang="en" sz="1800">
                <a:latin typeface="Roboto Mono Light"/>
                <a:ea typeface="Roboto Mono Light"/>
                <a:cs typeface="Roboto Mono Light"/>
                <a:sym typeface="Roboto Mono Light"/>
              </a:rPr>
              <a:t>cd ~/code/exercises/suricata/rules</a:t>
            </a:r>
            <a:endParaRPr sz="1800">
              <a:latin typeface="Roboto Mono Light"/>
              <a:ea typeface="Roboto Mono Light"/>
              <a:cs typeface="Roboto Mono Light"/>
              <a:sym typeface="Roboto Mono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233"/>
        <p:cNvGrpSpPr/>
        <p:nvPr/>
      </p:nvGrpSpPr>
      <p:grpSpPr>
        <a:xfrm>
          <a:off x="0" y="0"/>
          <a:ext cx="0" cy="0"/>
          <a:chOff x="0" y="0"/>
          <a:chExt cx="0" cy="0"/>
        </a:xfrm>
      </p:grpSpPr>
      <p:sp>
        <p:nvSpPr>
          <p:cNvPr id="234" name="Google Shape;234;p43"/>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Running Suricata Interactively</a:t>
            </a:r>
            <a:endParaRPr/>
          </a:p>
        </p:txBody>
      </p:sp>
      <p:sp>
        <p:nvSpPr>
          <p:cNvPr id="235" name="Google Shape;235;p43"/>
          <p:cNvSpPr txBox="1">
            <a:spLocks noGrp="1"/>
          </p:cNvSpPr>
          <p:nvPr>
            <p:ph type="body" idx="1"/>
          </p:nvPr>
        </p:nvSpPr>
        <p:spPr>
          <a:xfrm>
            <a:off x="628650" y="1094675"/>
            <a:ext cx="7886700" cy="26919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Clr>
                <a:schemeClr val="dk1"/>
              </a:buClr>
              <a:buSzPts val="1100"/>
              <a:buFont typeface="Arial"/>
              <a:buNone/>
            </a:pPr>
            <a:r>
              <a:rPr lang="en" sz="1700">
                <a:solidFill>
                  <a:srgbClr val="EFEFEF"/>
                </a:solidFill>
                <a:latin typeface="Roboto Mono"/>
                <a:ea typeface="Roboto Mono"/>
                <a:cs typeface="Roboto Mono"/>
                <a:sym typeface="Roboto Mono"/>
              </a:rPr>
              <a:t>suricata -S test.rule \</a:t>
            </a:r>
            <a:endParaRPr sz="1700">
              <a:solidFill>
                <a:srgbClr val="EFEFEF"/>
              </a:solidFill>
              <a:latin typeface="Roboto Mono"/>
              <a:ea typeface="Roboto Mono"/>
              <a:cs typeface="Roboto Mono"/>
              <a:sym typeface="Roboto Mono"/>
            </a:endParaRPr>
          </a:p>
          <a:p>
            <a:pPr marL="0" lvl="0" indent="0" algn="l" rtl="0">
              <a:spcBef>
                <a:spcPts val="800"/>
              </a:spcBef>
              <a:spcAft>
                <a:spcPts val="0"/>
              </a:spcAft>
              <a:buClr>
                <a:schemeClr val="dk1"/>
              </a:buClr>
              <a:buSzPts val="1100"/>
              <a:buFont typeface="Arial"/>
              <a:buNone/>
            </a:pPr>
            <a:r>
              <a:rPr lang="en" sz="1700">
                <a:solidFill>
                  <a:srgbClr val="EFEFEF"/>
                </a:solidFill>
                <a:latin typeface="Roboto Mono"/>
                <a:ea typeface="Roboto Mono"/>
                <a:cs typeface="Roboto Mono"/>
                <a:sym typeface="Roboto Mono"/>
              </a:rPr>
              <a:t>    -r /mnt/pcap/exercise-traffic.pcap -l ./</a:t>
            </a:r>
            <a:endParaRPr sz="1700">
              <a:solidFill>
                <a:srgbClr val="EFEFEF"/>
              </a:solidFill>
              <a:latin typeface="Roboto Mono"/>
              <a:ea typeface="Roboto Mono"/>
              <a:cs typeface="Roboto Mono"/>
              <a:sym typeface="Roboto Mono"/>
            </a:endParaRPr>
          </a:p>
          <a:p>
            <a:pPr marL="0" lvl="0" indent="0" algn="l" rtl="0">
              <a:spcBef>
                <a:spcPts val="800"/>
              </a:spcBef>
              <a:spcAft>
                <a:spcPts val="0"/>
              </a:spcAft>
              <a:buNone/>
            </a:pPr>
            <a:endParaRPr/>
          </a:p>
          <a:p>
            <a:pPr marL="0" lvl="0" indent="0" algn="l" rtl="0">
              <a:spcBef>
                <a:spcPts val="800"/>
              </a:spcBef>
              <a:spcAft>
                <a:spcPts val="0"/>
              </a:spcAft>
              <a:buNone/>
            </a:pPr>
            <a:r>
              <a:rPr lang="en">
                <a:latin typeface="Roboto Mono"/>
                <a:ea typeface="Roboto Mono"/>
                <a:cs typeface="Roboto Mono"/>
                <a:sym typeface="Roboto Mono"/>
              </a:rPr>
              <a:t>-S</a:t>
            </a:r>
            <a:r>
              <a:rPr lang="en"/>
              <a:t>     Exclusively load specified rules</a:t>
            </a:r>
            <a:endParaRPr/>
          </a:p>
          <a:p>
            <a:pPr marL="0" lvl="0" indent="0" algn="l" rtl="0">
              <a:spcBef>
                <a:spcPts val="800"/>
              </a:spcBef>
              <a:spcAft>
                <a:spcPts val="0"/>
              </a:spcAft>
              <a:buNone/>
            </a:pPr>
            <a:r>
              <a:rPr lang="en">
                <a:latin typeface="Roboto Mono"/>
                <a:ea typeface="Roboto Mono"/>
                <a:cs typeface="Roboto Mono"/>
                <a:sym typeface="Roboto Mono"/>
              </a:rPr>
              <a:t>-r</a:t>
            </a:r>
            <a:r>
              <a:rPr lang="en"/>
              <a:t>      Read in PCAP file (vs. using network interface)</a:t>
            </a:r>
            <a:endParaRPr/>
          </a:p>
          <a:p>
            <a:pPr marL="0" lvl="0" indent="0" algn="l" rtl="0">
              <a:spcBef>
                <a:spcPts val="800"/>
              </a:spcBef>
              <a:spcAft>
                <a:spcPts val="0"/>
              </a:spcAft>
              <a:buNone/>
            </a:pPr>
            <a:r>
              <a:rPr lang="en">
                <a:latin typeface="Roboto Mono"/>
                <a:ea typeface="Roboto Mono"/>
                <a:cs typeface="Roboto Mono"/>
                <a:sym typeface="Roboto Mono"/>
              </a:rPr>
              <a:t>-l</a:t>
            </a:r>
            <a:r>
              <a:rPr lang="en"/>
              <a:t>      Log files in this directory</a:t>
            </a:r>
            <a:endParaRPr/>
          </a:p>
        </p:txBody>
      </p:sp>
      <p:sp>
        <p:nvSpPr>
          <p:cNvPr id="236" name="Google Shape;236;p43"/>
          <p:cNvSpPr txBox="1"/>
          <p:nvPr/>
        </p:nvSpPr>
        <p:spPr>
          <a:xfrm>
            <a:off x="335975" y="4298575"/>
            <a:ext cx="24939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3F3F3"/>
                </a:solidFill>
              </a:rPr>
              <a:t>Reference:  man 1 suricata</a:t>
            </a:r>
            <a:endParaRPr>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240"/>
        <p:cNvGrpSpPr/>
        <p:nvPr/>
      </p:nvGrpSpPr>
      <p:grpSpPr>
        <a:xfrm>
          <a:off x="0" y="0"/>
          <a:ext cx="0" cy="0"/>
          <a:chOff x="0" y="0"/>
          <a:chExt cx="0" cy="0"/>
        </a:xfrm>
      </p:grpSpPr>
      <p:sp>
        <p:nvSpPr>
          <p:cNvPr id="241" name="Google Shape;241;p44"/>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Walkthrough</a:t>
            </a:r>
            <a:endParaRPr/>
          </a:p>
        </p:txBody>
      </p:sp>
      <p:sp>
        <p:nvSpPr>
          <p:cNvPr id="242" name="Google Shape;242;p44"/>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Create an alert rule that fires for any IP talking to any IP on any port and protocol in a file called </a:t>
            </a:r>
            <a:r>
              <a:rPr lang="en" b="1">
                <a:latin typeface="Roboto"/>
                <a:ea typeface="Roboto"/>
                <a:cs typeface="Roboto"/>
                <a:sym typeface="Roboto"/>
              </a:rPr>
              <a:t>exercise1.rules</a:t>
            </a:r>
            <a:endParaRPr sz="1400" b="1">
              <a:latin typeface="Roboto Mono"/>
              <a:ea typeface="Roboto Mono"/>
              <a:cs typeface="Roboto Mono"/>
              <a:sym typeface="Roboto Mono"/>
            </a:endParaRPr>
          </a:p>
          <a:p>
            <a:pPr marL="0" lvl="0" indent="0" algn="l" rtl="0">
              <a:spcBef>
                <a:spcPts val="800"/>
              </a:spcBef>
              <a:spcAft>
                <a:spcPts val="0"/>
              </a:spcAft>
              <a:buNone/>
            </a:pPr>
            <a:r>
              <a:rPr lang="en" sz="1800"/>
              <a:t>Template:</a:t>
            </a:r>
            <a:endParaRPr sz="1800"/>
          </a:p>
          <a:p>
            <a:pPr marL="0" lvl="0" indent="0" algn="l" rtl="0">
              <a:spcBef>
                <a:spcPts val="800"/>
              </a:spcBef>
              <a:spcAft>
                <a:spcPts val="0"/>
              </a:spcAft>
              <a:buNone/>
            </a:pPr>
            <a:r>
              <a:rPr lang="en" sz="1800">
                <a:latin typeface="Roboto Mono Light"/>
                <a:ea typeface="Roboto Mono Light"/>
                <a:cs typeface="Roboto Mono Light"/>
                <a:sym typeface="Roboto Mono Light"/>
              </a:rPr>
              <a:t>action proto src_ip src_p &lt;&gt; dst_ip dst_p (msg: “something useful”; sid 0;)</a:t>
            </a:r>
            <a:endParaRPr sz="1800">
              <a:latin typeface="Roboto Mono Light"/>
              <a:ea typeface="Roboto Mono Light"/>
              <a:cs typeface="Roboto Mono Light"/>
              <a:sym typeface="Roboto Mono Light"/>
            </a:endParaRPr>
          </a:p>
          <a:p>
            <a:pPr marL="0" lvl="0" indent="0" algn="l" rtl="0">
              <a:spcBef>
                <a:spcPts val="800"/>
              </a:spcBef>
              <a:spcAft>
                <a:spcPts val="0"/>
              </a:spcAft>
              <a:buNone/>
            </a:pPr>
            <a:endParaRPr sz="1800">
              <a:latin typeface="Roboto Mono Light"/>
              <a:ea typeface="Roboto Mono Light"/>
              <a:cs typeface="Roboto Mono Light"/>
              <a:sym typeface="Roboto Mono Light"/>
            </a:endParaRPr>
          </a:p>
          <a:p>
            <a:pPr marL="0" lvl="0" indent="0" algn="l" rtl="0">
              <a:spcBef>
                <a:spcPts val="800"/>
              </a:spcBef>
              <a:spcAft>
                <a:spcPts val="0"/>
              </a:spcAft>
              <a:buClr>
                <a:schemeClr val="dk1"/>
              </a:buClr>
              <a:buSzPts val="1100"/>
              <a:buFont typeface="Arial"/>
              <a:buNone/>
            </a:pPr>
            <a:r>
              <a:rPr lang="en" sz="1700">
                <a:latin typeface="Roboto Mono"/>
                <a:ea typeface="Roboto Mono"/>
                <a:cs typeface="Roboto Mono"/>
                <a:sym typeface="Roboto Mono"/>
              </a:rPr>
              <a:t>Test the results: suricata -T -S exercise1.rules</a:t>
            </a:r>
            <a:endParaRPr sz="1700">
              <a:latin typeface="Roboto Mono"/>
              <a:ea typeface="Roboto Mono"/>
              <a:cs typeface="Roboto Mono"/>
              <a:sym typeface="Roboto Mono"/>
            </a:endParaRPr>
          </a:p>
          <a:p>
            <a:pPr marL="0" lvl="0" indent="0" algn="l" rtl="0">
              <a:spcBef>
                <a:spcPts val="800"/>
              </a:spcBef>
              <a:spcAft>
                <a:spcPts val="0"/>
              </a:spcAft>
              <a:buNone/>
            </a:pPr>
            <a:endParaRPr sz="1800">
              <a:latin typeface="Roboto Mono Light"/>
              <a:ea typeface="Roboto Mono Light"/>
              <a:cs typeface="Roboto Mono Light"/>
              <a:sym typeface="Roboto Mon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246"/>
        <p:cNvGrpSpPr/>
        <p:nvPr/>
      </p:nvGrpSpPr>
      <p:grpSpPr>
        <a:xfrm>
          <a:off x="0" y="0"/>
          <a:ext cx="0" cy="0"/>
          <a:chOff x="0" y="0"/>
          <a:chExt cx="0" cy="0"/>
        </a:xfrm>
      </p:grpSpPr>
      <p:sp>
        <p:nvSpPr>
          <p:cNvPr id="247" name="Google Shape;247;p45"/>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Basic Signature Exercise</a:t>
            </a:r>
            <a:endParaRPr/>
          </a:p>
        </p:txBody>
      </p:sp>
      <p:sp>
        <p:nvSpPr>
          <p:cNvPr id="248" name="Google Shape;248;p45"/>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sz="2400"/>
              <a:t>Create rules in </a:t>
            </a:r>
            <a:r>
              <a:rPr lang="en" sz="2400" b="1">
                <a:latin typeface="Roboto"/>
                <a:ea typeface="Roboto"/>
                <a:cs typeface="Roboto"/>
                <a:sym typeface="Roboto"/>
              </a:rPr>
              <a:t>exercise1.rules</a:t>
            </a:r>
            <a:r>
              <a:rPr lang="en" sz="2400"/>
              <a:t> that will match the following:</a:t>
            </a:r>
            <a:endParaRPr sz="2400"/>
          </a:p>
          <a:p>
            <a:pPr marL="457200" lvl="0" indent="-381000" algn="l" rtl="0">
              <a:spcBef>
                <a:spcPts val="800"/>
              </a:spcBef>
              <a:spcAft>
                <a:spcPts val="0"/>
              </a:spcAft>
              <a:buSzPts val="2400"/>
              <a:buAutoNum type="arabicPeriod"/>
            </a:pPr>
            <a:r>
              <a:rPr lang="en" sz="2400"/>
              <a:t>Internal Source IP’s going to External Destinations</a:t>
            </a:r>
            <a:endParaRPr sz="2400"/>
          </a:p>
          <a:p>
            <a:pPr marL="457200" lvl="0" indent="-381000" algn="l" rtl="0">
              <a:spcBef>
                <a:spcPts val="0"/>
              </a:spcBef>
              <a:spcAft>
                <a:spcPts val="0"/>
              </a:spcAft>
              <a:buSzPts val="2400"/>
              <a:buAutoNum type="arabicPeriod"/>
            </a:pPr>
            <a:r>
              <a:rPr lang="en" sz="2400"/>
              <a:t>Internal Source IP’s communicating to port 80</a:t>
            </a:r>
            <a:endParaRPr sz="2400"/>
          </a:p>
          <a:p>
            <a:pPr marL="0" lvl="0" indent="0" algn="l" rtl="0">
              <a:spcBef>
                <a:spcPts val="800"/>
              </a:spcBef>
              <a:spcAft>
                <a:spcPts val="0"/>
              </a:spcAft>
              <a:buNone/>
            </a:pPr>
            <a:br>
              <a:rPr lang="en" sz="1700">
                <a:latin typeface="Roboto Mono"/>
                <a:ea typeface="Roboto Mono"/>
                <a:cs typeface="Roboto Mono"/>
                <a:sym typeface="Roboto Mono"/>
              </a:rPr>
            </a:br>
            <a:r>
              <a:rPr lang="en" sz="1700">
                <a:latin typeface="Roboto"/>
                <a:ea typeface="Roboto"/>
                <a:cs typeface="Roboto"/>
                <a:sym typeface="Roboto"/>
              </a:rPr>
              <a:t>Run with</a:t>
            </a:r>
            <a:r>
              <a:rPr lang="en" sz="1700">
                <a:latin typeface="Roboto Mono"/>
                <a:ea typeface="Roboto Mono"/>
                <a:cs typeface="Roboto Mono"/>
                <a:sym typeface="Roboto Mono"/>
              </a:rPr>
              <a:t>:</a:t>
            </a:r>
            <a:endParaRPr sz="1700">
              <a:latin typeface="Roboto Mono"/>
              <a:ea typeface="Roboto Mono"/>
              <a:cs typeface="Roboto Mono"/>
              <a:sym typeface="Roboto Mono"/>
            </a:endParaRPr>
          </a:p>
          <a:p>
            <a:pPr marL="0" lvl="0" indent="0" algn="l" rtl="0">
              <a:spcBef>
                <a:spcPts val="800"/>
              </a:spcBef>
              <a:spcAft>
                <a:spcPts val="0"/>
              </a:spcAft>
              <a:buClr>
                <a:srgbClr val="000000"/>
              </a:buClr>
              <a:buSzPts val="1100"/>
              <a:buFont typeface="Arial"/>
              <a:buNone/>
            </a:pPr>
            <a:r>
              <a:rPr lang="en" sz="1700">
                <a:latin typeface="Roboto Mono"/>
                <a:ea typeface="Roboto Mono"/>
                <a:cs typeface="Roboto Mono"/>
                <a:sym typeface="Roboto Mono"/>
              </a:rPr>
              <a:t>suricata -S exercise1.rules \</a:t>
            </a:r>
            <a:endParaRPr sz="1700">
              <a:latin typeface="Roboto Mono"/>
              <a:ea typeface="Roboto Mono"/>
              <a:cs typeface="Roboto Mono"/>
              <a:sym typeface="Roboto Mono"/>
            </a:endParaRPr>
          </a:p>
          <a:p>
            <a:pPr marL="0" lvl="0" indent="0" algn="l" rtl="0">
              <a:spcBef>
                <a:spcPts val="800"/>
              </a:spcBef>
              <a:spcAft>
                <a:spcPts val="0"/>
              </a:spcAft>
              <a:buNone/>
            </a:pPr>
            <a:r>
              <a:rPr lang="en" sz="1700">
                <a:latin typeface="Roboto Mono"/>
                <a:ea typeface="Roboto Mono"/>
                <a:cs typeface="Roboto Mono"/>
                <a:sym typeface="Roboto Mono"/>
              </a:rPr>
              <a:t>    -r /mnt/pcap/exercise-traffic.pcap -l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252"/>
        <p:cNvGrpSpPr/>
        <p:nvPr/>
      </p:nvGrpSpPr>
      <p:grpSpPr>
        <a:xfrm>
          <a:off x="0" y="0"/>
          <a:ext cx="0" cy="0"/>
          <a:chOff x="0" y="0"/>
          <a:chExt cx="0" cy="0"/>
        </a:xfrm>
      </p:grpSpPr>
      <p:sp>
        <p:nvSpPr>
          <p:cNvPr id="253" name="Google Shape;253;p46"/>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Basic Signature Exercise</a:t>
            </a:r>
            <a:endParaRPr/>
          </a:p>
        </p:txBody>
      </p:sp>
      <p:sp>
        <p:nvSpPr>
          <p:cNvPr id="254" name="Google Shape;254;p46"/>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Possible answers:</a:t>
            </a:r>
            <a:endParaRPr/>
          </a:p>
          <a:p>
            <a:pPr marL="0" lvl="0" indent="0" algn="l" rtl="0">
              <a:spcBef>
                <a:spcPts val="800"/>
              </a:spcBef>
              <a:spcAft>
                <a:spcPts val="0"/>
              </a:spcAft>
              <a:buNone/>
            </a:pPr>
            <a:r>
              <a:rPr lang="en" sz="1400">
                <a:latin typeface="Roboto Mono Light"/>
                <a:ea typeface="Roboto Mono Light"/>
                <a:cs typeface="Roboto Mono Light"/>
                <a:sym typeface="Roboto Mono Light"/>
              </a:rPr>
              <a:t>Our example: </a:t>
            </a:r>
            <a:endParaRPr sz="1400">
              <a:latin typeface="Roboto Mono Light"/>
              <a:ea typeface="Roboto Mono Light"/>
              <a:cs typeface="Roboto Mono Light"/>
              <a:sym typeface="Roboto Mono Light"/>
            </a:endParaRPr>
          </a:p>
          <a:p>
            <a:pPr marL="0" lvl="0" indent="0" algn="l" rtl="0">
              <a:spcBef>
                <a:spcPts val="800"/>
              </a:spcBef>
              <a:spcAft>
                <a:spcPts val="0"/>
              </a:spcAft>
              <a:buNone/>
            </a:pPr>
            <a:r>
              <a:rPr lang="en" sz="1400">
                <a:latin typeface="Roboto Mono Light"/>
                <a:ea typeface="Roboto Mono Light"/>
                <a:cs typeface="Roboto Mono Light"/>
                <a:sym typeface="Roboto Mono Light"/>
              </a:rPr>
              <a:t>1.  alert ip any any &lt;&gt; any any (msg: “Matches everything”; sid: 1;)</a:t>
            </a:r>
            <a:endParaRPr sz="1400">
              <a:latin typeface="Roboto Mono Light"/>
              <a:ea typeface="Roboto Mono Light"/>
              <a:cs typeface="Roboto Mono Light"/>
              <a:sym typeface="Roboto Mono Light"/>
            </a:endParaRPr>
          </a:p>
          <a:p>
            <a:pPr marL="0" lvl="0" indent="0" algn="l" rtl="0">
              <a:spcBef>
                <a:spcPts val="800"/>
              </a:spcBef>
              <a:spcAft>
                <a:spcPts val="0"/>
              </a:spcAft>
              <a:buNone/>
            </a:pPr>
            <a:endParaRPr sz="1400">
              <a:latin typeface="Roboto Mono Light"/>
              <a:ea typeface="Roboto Mono Light"/>
              <a:cs typeface="Roboto Mono Light"/>
              <a:sym typeface="Roboto Mono Light"/>
            </a:endParaRPr>
          </a:p>
          <a:p>
            <a:pPr marL="0" lvl="0" indent="0" algn="l" rtl="0">
              <a:spcBef>
                <a:spcPts val="800"/>
              </a:spcBef>
              <a:spcAft>
                <a:spcPts val="0"/>
              </a:spcAft>
              <a:buNone/>
            </a:pPr>
            <a:r>
              <a:rPr lang="en" sz="1400">
                <a:latin typeface="Roboto Mono Light"/>
                <a:ea typeface="Roboto Mono Light"/>
                <a:cs typeface="Roboto Mono Light"/>
                <a:sym typeface="Roboto Mono Light"/>
              </a:rPr>
              <a:t>2.  alert ip $HOME_NET any -&gt; $EXTERNAL_NET any (msg: “Internal to External”; sid: 2;)</a:t>
            </a:r>
            <a:endParaRPr sz="1400">
              <a:latin typeface="Roboto Mono Light"/>
              <a:ea typeface="Roboto Mono Light"/>
              <a:cs typeface="Roboto Mono Light"/>
              <a:sym typeface="Roboto Mono Light"/>
            </a:endParaRPr>
          </a:p>
          <a:p>
            <a:pPr marL="0" lvl="0" indent="0" algn="l" rtl="0">
              <a:spcBef>
                <a:spcPts val="800"/>
              </a:spcBef>
              <a:spcAft>
                <a:spcPts val="0"/>
              </a:spcAft>
              <a:buNone/>
            </a:pPr>
            <a:endParaRPr sz="1400">
              <a:latin typeface="Roboto Mono Light"/>
              <a:ea typeface="Roboto Mono Light"/>
              <a:cs typeface="Roboto Mono Light"/>
              <a:sym typeface="Roboto Mono Light"/>
            </a:endParaRPr>
          </a:p>
          <a:p>
            <a:pPr marL="0" lvl="0" indent="0" algn="l" rtl="0">
              <a:spcBef>
                <a:spcPts val="800"/>
              </a:spcBef>
              <a:spcAft>
                <a:spcPts val="0"/>
              </a:spcAft>
              <a:buNone/>
            </a:pPr>
            <a:r>
              <a:rPr lang="en" sz="1400">
                <a:latin typeface="Roboto Mono Light"/>
                <a:ea typeface="Roboto Mono Light"/>
                <a:cs typeface="Roboto Mono Light"/>
                <a:sym typeface="Roboto Mono Light"/>
              </a:rPr>
              <a:t>3.  alert ip $HOME_NET any -&gt; any 80 (msg:”Port 80 traffic”; sid: 3;)</a:t>
            </a:r>
            <a:endParaRPr sz="1400">
              <a:latin typeface="Roboto Mono Light"/>
              <a:ea typeface="Roboto Mono Light"/>
              <a:cs typeface="Roboto Mono Light"/>
              <a:sym typeface="Roboto Mono Light"/>
            </a:endParaRPr>
          </a:p>
          <a:p>
            <a:pPr marL="0" lvl="0" indent="0" algn="l" rtl="0">
              <a:spcBef>
                <a:spcPts val="80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628650" y="119049"/>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IP Header Options</a:t>
            </a:r>
            <a:endParaRPr sz="3000" i="0" u="none" strike="noStrike" cap="none">
              <a:solidFill>
                <a:schemeClr val="dk1"/>
              </a:solidFill>
            </a:endParaRPr>
          </a:p>
        </p:txBody>
      </p:sp>
      <p:pic>
        <p:nvPicPr>
          <p:cNvPr id="260" name="Google Shape;260;p47"/>
          <p:cNvPicPr preferRelativeResize="0"/>
          <p:nvPr/>
        </p:nvPicPr>
        <p:blipFill>
          <a:blip r:embed="rId3">
            <a:alphaModFix/>
          </a:blip>
          <a:stretch>
            <a:fillRect/>
          </a:stretch>
        </p:blipFill>
        <p:spPr>
          <a:xfrm>
            <a:off x="923750" y="919850"/>
            <a:ext cx="7296499" cy="35285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1"/>
          <p:cNvSpPr txBox="1">
            <a:spLocks noGrp="1"/>
          </p:cNvSpPr>
          <p:nvPr>
            <p:ph type="body" idx="1"/>
          </p:nvPr>
        </p:nvSpPr>
        <p:spPr>
          <a:xfrm>
            <a:off x="628650" y="1036425"/>
            <a:ext cx="7886700" cy="32016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1800" b="1">
                <a:latin typeface="Roboto"/>
                <a:ea typeface="Roboto"/>
                <a:cs typeface="Roboto"/>
                <a:sym typeface="Roboto"/>
              </a:rPr>
              <a:t>Pass</a:t>
            </a:r>
            <a:r>
              <a:rPr lang="en" sz="1800"/>
              <a:t>  </a:t>
            </a:r>
            <a:endParaRPr sz="1800"/>
          </a:p>
          <a:p>
            <a:pPr marL="0" marR="0" lvl="0" indent="0" algn="l" rtl="0">
              <a:lnSpc>
                <a:spcPct val="115000"/>
              </a:lnSpc>
              <a:spcBef>
                <a:spcPts val="0"/>
              </a:spcBef>
              <a:spcAft>
                <a:spcPts val="0"/>
              </a:spcAft>
              <a:buNone/>
            </a:pPr>
            <a:r>
              <a:rPr lang="en" sz="1800"/>
              <a:t>- Can be considered a "whitelist"</a:t>
            </a:r>
            <a:endParaRPr sz="1800"/>
          </a:p>
          <a:p>
            <a:pPr marL="0" marR="0" lvl="0" indent="0" algn="l" rtl="0">
              <a:lnSpc>
                <a:spcPct val="115000"/>
              </a:lnSpc>
              <a:spcBef>
                <a:spcPts val="0"/>
              </a:spcBef>
              <a:spcAft>
                <a:spcPts val="0"/>
              </a:spcAft>
              <a:buClr>
                <a:schemeClr val="dk1"/>
              </a:buClr>
              <a:buSzPts val="1100"/>
              <a:buFont typeface="Arial"/>
              <a:buNone/>
            </a:pPr>
            <a:endParaRPr sz="1800"/>
          </a:p>
          <a:p>
            <a:pPr marL="0" marR="0" lvl="0" indent="0" algn="l" rtl="0">
              <a:lnSpc>
                <a:spcPct val="115000"/>
              </a:lnSpc>
              <a:spcBef>
                <a:spcPts val="0"/>
              </a:spcBef>
              <a:spcAft>
                <a:spcPts val="0"/>
              </a:spcAft>
              <a:buClr>
                <a:schemeClr val="dk1"/>
              </a:buClr>
              <a:buSzPts val="1100"/>
              <a:buFont typeface="Arial"/>
              <a:buNone/>
            </a:pPr>
            <a:r>
              <a:rPr lang="en" sz="1800" b="1">
                <a:latin typeface="Roboto"/>
                <a:ea typeface="Roboto"/>
                <a:cs typeface="Roboto"/>
                <a:sym typeface="Roboto"/>
              </a:rPr>
              <a:t>Drop</a:t>
            </a:r>
            <a:r>
              <a:rPr lang="en" sz="1800"/>
              <a:t>  </a:t>
            </a:r>
            <a:endParaRPr sz="1800"/>
          </a:p>
          <a:p>
            <a:pPr marL="0" marR="0" lvl="0" indent="0" algn="l" rtl="0">
              <a:lnSpc>
                <a:spcPct val="115000"/>
              </a:lnSpc>
              <a:spcBef>
                <a:spcPts val="0"/>
              </a:spcBef>
              <a:spcAft>
                <a:spcPts val="0"/>
              </a:spcAft>
              <a:buNone/>
            </a:pPr>
            <a:r>
              <a:rPr lang="en" sz="1800"/>
              <a:t>  - If signature matches it is stopped and drops the packet, generates alert</a:t>
            </a:r>
            <a:endParaRPr sz="1800"/>
          </a:p>
          <a:p>
            <a:pPr marL="0" marR="0" lvl="0" indent="0" algn="l" rtl="0">
              <a:lnSpc>
                <a:spcPct val="115000"/>
              </a:lnSpc>
              <a:spcBef>
                <a:spcPts val="0"/>
              </a:spcBef>
              <a:spcAft>
                <a:spcPts val="0"/>
              </a:spcAft>
              <a:buClr>
                <a:schemeClr val="dk1"/>
              </a:buClr>
              <a:buSzPts val="1100"/>
              <a:buFont typeface="Arial"/>
              <a:buNone/>
            </a:pPr>
            <a:endParaRPr sz="1800"/>
          </a:p>
          <a:p>
            <a:pPr marL="0" marR="0" lvl="0" indent="0" algn="l" rtl="0">
              <a:lnSpc>
                <a:spcPct val="115000"/>
              </a:lnSpc>
              <a:spcBef>
                <a:spcPts val="0"/>
              </a:spcBef>
              <a:spcAft>
                <a:spcPts val="0"/>
              </a:spcAft>
              <a:buClr>
                <a:schemeClr val="dk1"/>
              </a:buClr>
              <a:buSzPts val="1100"/>
              <a:buFont typeface="Arial"/>
              <a:buNone/>
            </a:pPr>
            <a:r>
              <a:rPr lang="en" sz="1800" b="1">
                <a:latin typeface="Roboto"/>
                <a:ea typeface="Roboto"/>
                <a:cs typeface="Roboto"/>
                <a:sym typeface="Roboto"/>
              </a:rPr>
              <a:t>Reject</a:t>
            </a:r>
            <a:r>
              <a:rPr lang="en" sz="1800"/>
              <a:t>  </a:t>
            </a:r>
            <a:endParaRPr sz="1800"/>
          </a:p>
          <a:p>
            <a:pPr marL="0" marR="0" lvl="0" indent="0" algn="l" rtl="0">
              <a:lnSpc>
                <a:spcPct val="115000"/>
              </a:lnSpc>
              <a:spcBef>
                <a:spcPts val="0"/>
              </a:spcBef>
              <a:spcAft>
                <a:spcPts val="0"/>
              </a:spcAft>
              <a:buNone/>
            </a:pPr>
            <a:r>
              <a:rPr lang="en" sz="1800"/>
              <a:t>  - Active rejection of the packet, generates alert</a:t>
            </a:r>
            <a:endParaRPr sz="1800"/>
          </a:p>
          <a:p>
            <a:pPr marL="0" marR="0" lvl="0" indent="0" algn="l" rtl="0">
              <a:lnSpc>
                <a:spcPct val="115000"/>
              </a:lnSpc>
              <a:spcBef>
                <a:spcPts val="0"/>
              </a:spcBef>
              <a:spcAft>
                <a:spcPts val="0"/>
              </a:spcAft>
              <a:buClr>
                <a:schemeClr val="dk1"/>
              </a:buClr>
              <a:buSzPts val="1100"/>
              <a:buFont typeface="Arial"/>
              <a:buNone/>
            </a:pPr>
            <a:endParaRPr sz="1800"/>
          </a:p>
          <a:p>
            <a:pPr marL="0" marR="0" lvl="0" indent="0" algn="l" rtl="0">
              <a:lnSpc>
                <a:spcPct val="115000"/>
              </a:lnSpc>
              <a:spcBef>
                <a:spcPts val="0"/>
              </a:spcBef>
              <a:spcAft>
                <a:spcPts val="0"/>
              </a:spcAft>
              <a:buClr>
                <a:schemeClr val="dk1"/>
              </a:buClr>
              <a:buSzPts val="1100"/>
              <a:buFont typeface="Arial"/>
              <a:buNone/>
            </a:pPr>
            <a:r>
              <a:rPr lang="en" sz="1800" b="1">
                <a:latin typeface="Roboto"/>
                <a:ea typeface="Roboto"/>
                <a:cs typeface="Roboto"/>
                <a:sym typeface="Roboto"/>
              </a:rPr>
              <a:t>Alert</a:t>
            </a:r>
            <a:r>
              <a:rPr lang="en" sz="1800"/>
              <a:t>  - ONLY an alert generated</a:t>
            </a:r>
            <a:endParaRPr sz="1800"/>
          </a:p>
          <a:p>
            <a:pPr marL="0" marR="0" lvl="0" indent="0" algn="l" rtl="0">
              <a:lnSpc>
                <a:spcPct val="115000"/>
              </a:lnSpc>
              <a:spcBef>
                <a:spcPts val="0"/>
              </a:spcBef>
              <a:spcAft>
                <a:spcPts val="0"/>
              </a:spcAft>
              <a:buNone/>
            </a:pPr>
            <a:endParaRPr sz="1400"/>
          </a:p>
        </p:txBody>
      </p:sp>
      <p:sp>
        <p:nvSpPr>
          <p:cNvPr id="97" name="Google Shape;97;p21"/>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Actions</a:t>
            </a:r>
            <a:endParaRPr sz="3000" i="0" u="none" strike="noStrike" cap="none">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64"/>
        <p:cNvGrpSpPr/>
        <p:nvPr/>
      </p:nvGrpSpPr>
      <p:grpSpPr>
        <a:xfrm>
          <a:off x="0" y="0"/>
          <a:ext cx="0" cy="0"/>
          <a:chOff x="0" y="0"/>
          <a:chExt cx="0" cy="0"/>
        </a:xfrm>
      </p:grpSpPr>
      <p:sp>
        <p:nvSpPr>
          <p:cNvPr id="265" name="Google Shape;265;p48"/>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TCP Header</a:t>
            </a:r>
            <a:endParaRPr sz="3000" i="0" u="none" strike="noStrike" cap="none">
              <a:solidFill>
                <a:schemeClr val="dk1"/>
              </a:solidFill>
            </a:endParaRPr>
          </a:p>
        </p:txBody>
      </p:sp>
      <p:sp>
        <p:nvSpPr>
          <p:cNvPr id="266" name="Google Shape;266;p48"/>
          <p:cNvSpPr txBox="1">
            <a:spLocks noGrp="1"/>
          </p:cNvSpPr>
          <p:nvPr>
            <p:ph type="body" idx="1"/>
          </p:nvPr>
        </p:nvSpPr>
        <p:spPr>
          <a:xfrm>
            <a:off x="628650" y="1146949"/>
            <a:ext cx="78867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endParaRPr sz="1400"/>
          </a:p>
          <a:p>
            <a:pPr marL="0" marR="0" lvl="0" indent="0" algn="l" rtl="0">
              <a:lnSpc>
                <a:spcPct val="115000"/>
              </a:lnSpc>
              <a:spcBef>
                <a:spcPts val="0"/>
              </a:spcBef>
              <a:spcAft>
                <a:spcPts val="0"/>
              </a:spcAft>
              <a:buNone/>
            </a:pPr>
            <a:endParaRPr sz="1400"/>
          </a:p>
          <a:p>
            <a:pPr marL="0" marR="0" lvl="0" indent="0" algn="l" rtl="0">
              <a:lnSpc>
                <a:spcPct val="115000"/>
              </a:lnSpc>
              <a:spcBef>
                <a:spcPts val="0"/>
              </a:spcBef>
              <a:spcAft>
                <a:spcPts val="0"/>
              </a:spcAft>
              <a:buNone/>
            </a:pPr>
            <a:r>
              <a:rPr lang="en" sz="1400"/>
              <a:t>  - seq:0;</a:t>
            </a:r>
            <a:endParaRPr sz="1400"/>
          </a:p>
          <a:p>
            <a:pPr marL="0" marR="0" lvl="0" indent="0" algn="l" rtl="0">
              <a:lnSpc>
                <a:spcPct val="115000"/>
              </a:lnSpc>
              <a:spcBef>
                <a:spcPts val="0"/>
              </a:spcBef>
              <a:spcAft>
                <a:spcPts val="0"/>
              </a:spcAft>
              <a:buNone/>
            </a:pPr>
            <a:r>
              <a:rPr lang="en" sz="1400"/>
              <a:t>    - Sequence number</a:t>
            </a:r>
            <a:endParaRPr sz="1400"/>
          </a:p>
          <a:p>
            <a:pPr marL="0" marR="0" lvl="0" indent="0" algn="l" rtl="0">
              <a:lnSpc>
                <a:spcPct val="115000"/>
              </a:lnSpc>
              <a:spcBef>
                <a:spcPts val="0"/>
              </a:spcBef>
              <a:spcAft>
                <a:spcPts val="0"/>
              </a:spcAft>
              <a:buNone/>
            </a:pPr>
            <a:r>
              <a:rPr lang="en" sz="1400"/>
              <a:t>  - ack:1;</a:t>
            </a:r>
            <a:endParaRPr sz="1400"/>
          </a:p>
          <a:p>
            <a:pPr marL="0" marR="0" lvl="0" indent="0" algn="l" rtl="0">
              <a:lnSpc>
                <a:spcPct val="115000"/>
              </a:lnSpc>
              <a:spcBef>
                <a:spcPts val="0"/>
              </a:spcBef>
              <a:spcAft>
                <a:spcPts val="0"/>
              </a:spcAft>
              <a:buNone/>
            </a:pPr>
            <a:r>
              <a:rPr lang="en" sz="1400"/>
              <a:t>    - Acknowledgement number</a:t>
            </a:r>
            <a:endParaRPr sz="1400"/>
          </a:p>
          <a:p>
            <a:pPr marL="0" marR="0" lvl="0" indent="0" algn="l" rtl="0">
              <a:lnSpc>
                <a:spcPct val="115000"/>
              </a:lnSpc>
              <a:spcBef>
                <a:spcPts val="0"/>
              </a:spcBef>
              <a:spcAft>
                <a:spcPts val="0"/>
              </a:spcAft>
              <a:buNone/>
            </a:pPr>
            <a:r>
              <a:rPr lang="en" sz="1400"/>
              <a:t>  - window:6400;</a:t>
            </a:r>
            <a:endParaRPr sz="1400"/>
          </a:p>
          <a:p>
            <a:pPr marL="0" marR="0" lvl="0" indent="0" algn="l" rtl="0">
              <a:lnSpc>
                <a:spcPct val="115000"/>
              </a:lnSpc>
              <a:spcBef>
                <a:spcPts val="0"/>
              </a:spcBef>
              <a:spcAft>
                <a:spcPts val="0"/>
              </a:spcAft>
              <a:buNone/>
            </a:pPr>
            <a:r>
              <a:rPr lang="en" sz="1400"/>
              <a:t>    - TCP window size</a:t>
            </a:r>
            <a:endParaRPr sz="1400"/>
          </a:p>
          <a:p>
            <a:pPr marL="0" marR="0" lvl="0" indent="0" algn="l" rtl="0">
              <a:lnSpc>
                <a:spcPct val="115000"/>
              </a:lnSpc>
              <a:spcBef>
                <a:spcPts val="0"/>
              </a:spcBef>
              <a:spcAft>
                <a:spcPts val="0"/>
              </a:spcAft>
              <a:buNone/>
            </a:pPr>
            <a:endParaRPr sz="1400"/>
          </a:p>
          <a:p>
            <a:pPr marL="0" marR="0" lvl="0" indent="0" algn="l" rtl="0">
              <a:lnSpc>
                <a:spcPct val="115000"/>
              </a:lnSpc>
              <a:spcBef>
                <a:spcPts val="0"/>
              </a:spcBef>
              <a:spcAft>
                <a:spcPts val="0"/>
              </a:spcAft>
              <a:buNone/>
            </a:pPr>
            <a:endParaRPr sz="1400"/>
          </a:p>
        </p:txBody>
      </p:sp>
      <p:pic>
        <p:nvPicPr>
          <p:cNvPr id="267" name="Google Shape;267;p48"/>
          <p:cNvPicPr preferRelativeResize="0"/>
          <p:nvPr/>
        </p:nvPicPr>
        <p:blipFill>
          <a:blip r:embed="rId3">
            <a:alphaModFix/>
          </a:blip>
          <a:stretch>
            <a:fillRect/>
          </a:stretch>
        </p:blipFill>
        <p:spPr>
          <a:xfrm>
            <a:off x="3900950" y="310425"/>
            <a:ext cx="4222400" cy="4265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71"/>
        <p:cNvGrpSpPr/>
        <p:nvPr/>
      </p:nvGrpSpPr>
      <p:grpSpPr>
        <a:xfrm>
          <a:off x="0" y="0"/>
          <a:ext cx="0" cy="0"/>
          <a:chOff x="0" y="0"/>
          <a:chExt cx="0" cy="0"/>
        </a:xfrm>
      </p:grpSpPr>
      <p:sp>
        <p:nvSpPr>
          <p:cNvPr id="272" name="Google Shape;272;p49"/>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ICMP Header</a:t>
            </a:r>
            <a:endParaRPr sz="3000" i="0" u="none" strike="noStrike" cap="none">
              <a:solidFill>
                <a:schemeClr val="dk1"/>
              </a:solidFill>
            </a:endParaRPr>
          </a:p>
        </p:txBody>
      </p:sp>
      <p:pic>
        <p:nvPicPr>
          <p:cNvPr id="273" name="Google Shape;273;p49"/>
          <p:cNvPicPr preferRelativeResize="0"/>
          <p:nvPr/>
        </p:nvPicPr>
        <p:blipFill>
          <a:blip r:embed="rId3">
            <a:alphaModFix/>
          </a:blip>
          <a:stretch>
            <a:fillRect/>
          </a:stretch>
        </p:blipFill>
        <p:spPr>
          <a:xfrm>
            <a:off x="534262" y="1562325"/>
            <a:ext cx="8075475" cy="2018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77"/>
        <p:cNvGrpSpPr/>
        <p:nvPr/>
      </p:nvGrpSpPr>
      <p:grpSpPr>
        <a:xfrm>
          <a:off x="0" y="0"/>
          <a:ext cx="0" cy="0"/>
          <a:chOff x="0" y="0"/>
          <a:chExt cx="0" cy="0"/>
        </a:xfrm>
      </p:grpSpPr>
      <p:sp>
        <p:nvSpPr>
          <p:cNvPr id="278" name="Google Shape;278;p50"/>
          <p:cNvSpPr txBox="1">
            <a:spLocks noGrp="1"/>
          </p:cNvSpPr>
          <p:nvPr>
            <p:ph type="title"/>
          </p:nvPr>
        </p:nvSpPr>
        <p:spPr>
          <a:xfrm>
            <a:off x="436875" y="310425"/>
            <a:ext cx="8078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ICMP Codes</a:t>
            </a:r>
            <a:endParaRPr sz="3000" i="0" u="none" strike="noStrike" cap="none">
              <a:solidFill>
                <a:schemeClr val="dk1"/>
              </a:solidFill>
            </a:endParaRPr>
          </a:p>
        </p:txBody>
      </p:sp>
      <p:graphicFrame>
        <p:nvGraphicFramePr>
          <p:cNvPr id="279" name="Google Shape;279;p50"/>
          <p:cNvGraphicFramePr/>
          <p:nvPr/>
        </p:nvGraphicFramePr>
        <p:xfrm>
          <a:off x="4033325" y="157800"/>
          <a:ext cx="3000000" cy="3000000"/>
        </p:xfrm>
        <a:graphic>
          <a:graphicData uri="http://schemas.openxmlformats.org/drawingml/2006/table">
            <a:tbl>
              <a:tblPr>
                <a:noFill/>
                <a:tableStyleId>{3A558F9E-EE9D-483C-848C-991DF596F5C3}</a:tableStyleId>
              </a:tblPr>
              <a:tblGrid>
                <a:gridCol w="1095675">
                  <a:extLst>
                    <a:ext uri="{9D8B030D-6E8A-4147-A177-3AD203B41FA5}">
                      <a16:colId xmlns:a16="http://schemas.microsoft.com/office/drawing/2014/main" val="20000"/>
                    </a:ext>
                  </a:extLst>
                </a:gridCol>
                <a:gridCol w="926325">
                  <a:extLst>
                    <a:ext uri="{9D8B030D-6E8A-4147-A177-3AD203B41FA5}">
                      <a16:colId xmlns:a16="http://schemas.microsoft.com/office/drawing/2014/main" val="20001"/>
                    </a:ext>
                  </a:extLst>
                </a:gridCol>
                <a:gridCol w="1801900">
                  <a:extLst>
                    <a:ext uri="{9D8B030D-6E8A-4147-A177-3AD203B41FA5}">
                      <a16:colId xmlns:a16="http://schemas.microsoft.com/office/drawing/2014/main" val="20002"/>
                    </a:ext>
                  </a:extLst>
                </a:gridCol>
              </a:tblGrid>
              <a:tr h="400800">
                <a:tc>
                  <a:txBody>
                    <a:bodyPr/>
                    <a:lstStyle/>
                    <a:p>
                      <a:pPr marL="0" lvl="0" indent="0" algn="l" rtl="0">
                        <a:spcBef>
                          <a:spcPts val="0"/>
                        </a:spcBef>
                        <a:spcAft>
                          <a:spcPts val="0"/>
                        </a:spcAft>
                        <a:buNone/>
                      </a:pPr>
                      <a:r>
                        <a:rPr lang="en" b="1">
                          <a:solidFill>
                            <a:srgbClr val="E69138"/>
                          </a:solidFill>
                        </a:rPr>
                        <a:t>Type</a:t>
                      </a:r>
                      <a:endParaRPr b="1">
                        <a:solidFill>
                          <a:srgbClr val="E69138"/>
                        </a:solidFill>
                      </a:endParaRPr>
                    </a:p>
                  </a:txBody>
                  <a:tcPr marL="91425" marR="91425" marT="91425" marB="91425"/>
                </a:tc>
                <a:tc>
                  <a:txBody>
                    <a:bodyPr/>
                    <a:lstStyle/>
                    <a:p>
                      <a:pPr marL="0" lvl="0" indent="0" algn="l" rtl="0">
                        <a:spcBef>
                          <a:spcPts val="0"/>
                        </a:spcBef>
                        <a:spcAft>
                          <a:spcPts val="0"/>
                        </a:spcAft>
                        <a:buNone/>
                      </a:pPr>
                      <a:r>
                        <a:rPr lang="en" b="1">
                          <a:solidFill>
                            <a:srgbClr val="E69138"/>
                          </a:solidFill>
                        </a:rPr>
                        <a:t>Code</a:t>
                      </a:r>
                      <a:endParaRPr b="1">
                        <a:solidFill>
                          <a:srgbClr val="E69138"/>
                        </a:solidFill>
                      </a:endParaRPr>
                    </a:p>
                  </a:txBody>
                  <a:tcPr marL="91425" marR="91425" marT="91425" marB="91425"/>
                </a:tc>
                <a:tc>
                  <a:txBody>
                    <a:bodyPr/>
                    <a:lstStyle/>
                    <a:p>
                      <a:pPr marL="0" lvl="0" indent="0" algn="l" rtl="0">
                        <a:spcBef>
                          <a:spcPts val="0"/>
                        </a:spcBef>
                        <a:spcAft>
                          <a:spcPts val="0"/>
                        </a:spcAft>
                        <a:buNone/>
                      </a:pPr>
                      <a:r>
                        <a:rPr lang="en" b="1">
                          <a:solidFill>
                            <a:srgbClr val="E69138"/>
                          </a:solidFill>
                        </a:rPr>
                        <a:t>Meaning</a:t>
                      </a:r>
                      <a:endParaRPr b="1">
                        <a:solidFill>
                          <a:srgbClr val="E69138"/>
                        </a:solidFill>
                      </a:endParaRPr>
                    </a:p>
                  </a:txBody>
                  <a:tcPr marL="91425" marR="91425" marT="91425" marB="91425"/>
                </a:tc>
                <a:extLst>
                  <a:ext uri="{0D108BD9-81ED-4DB2-BD59-A6C34878D82A}">
                    <a16:rowId xmlns:a16="http://schemas.microsoft.com/office/drawing/2014/main" val="10000"/>
                  </a:ext>
                </a:extLst>
              </a:tr>
              <a:tr h="349375">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echo reply</a:t>
                      </a:r>
                      <a:endParaRPr sz="1000" b="1">
                        <a:solidFill>
                          <a:srgbClr val="D9D9D9"/>
                        </a:solidFill>
                      </a:endParaRPr>
                    </a:p>
                  </a:txBody>
                  <a:tcPr marL="91425" marR="91425" marT="91425" marB="91425"/>
                </a:tc>
                <a:extLst>
                  <a:ext uri="{0D108BD9-81ED-4DB2-BD59-A6C34878D82A}">
                    <a16:rowId xmlns:a16="http://schemas.microsoft.com/office/drawing/2014/main" val="10001"/>
                  </a:ext>
                </a:extLst>
              </a:tr>
              <a:tr h="349375">
                <a:tc>
                  <a:txBody>
                    <a:bodyPr/>
                    <a:lstStyle/>
                    <a:p>
                      <a:pPr marL="0" lvl="0" indent="0" algn="l" rtl="0">
                        <a:spcBef>
                          <a:spcPts val="0"/>
                        </a:spcBef>
                        <a:spcAft>
                          <a:spcPts val="0"/>
                        </a:spcAft>
                        <a:buNone/>
                      </a:pPr>
                      <a:r>
                        <a:rPr lang="en" sz="1000" b="1">
                          <a:solidFill>
                            <a:srgbClr val="D9D9D9"/>
                          </a:solidFill>
                        </a:rPr>
                        <a:t>3</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network unreachable</a:t>
                      </a:r>
                      <a:endParaRPr sz="1000" b="1">
                        <a:solidFill>
                          <a:srgbClr val="D9D9D9"/>
                        </a:solidFill>
                      </a:endParaRPr>
                    </a:p>
                  </a:txBody>
                  <a:tcPr marL="91425" marR="91425" marT="91425" marB="91425"/>
                </a:tc>
                <a:extLst>
                  <a:ext uri="{0D108BD9-81ED-4DB2-BD59-A6C34878D82A}">
                    <a16:rowId xmlns:a16="http://schemas.microsoft.com/office/drawing/2014/main" val="10002"/>
                  </a:ext>
                </a:extLst>
              </a:tr>
              <a:tr h="349375">
                <a:tc>
                  <a:txBody>
                    <a:bodyPr/>
                    <a:lstStyle/>
                    <a:p>
                      <a:pPr marL="0" lvl="0" indent="0" algn="l" rtl="0">
                        <a:spcBef>
                          <a:spcPts val="0"/>
                        </a:spcBef>
                        <a:spcAft>
                          <a:spcPts val="0"/>
                        </a:spcAft>
                        <a:buNone/>
                      </a:pPr>
                      <a:r>
                        <a:rPr lang="en" sz="1000" b="1">
                          <a:solidFill>
                            <a:srgbClr val="D9D9D9"/>
                          </a:solidFill>
                        </a:rPr>
                        <a:t>3</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1</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host is unreachable</a:t>
                      </a:r>
                      <a:endParaRPr sz="1000" b="1">
                        <a:solidFill>
                          <a:srgbClr val="D9D9D9"/>
                        </a:solidFill>
                      </a:endParaRPr>
                    </a:p>
                  </a:txBody>
                  <a:tcPr marL="91425" marR="91425" marT="91425" marB="91425"/>
                </a:tc>
                <a:extLst>
                  <a:ext uri="{0D108BD9-81ED-4DB2-BD59-A6C34878D82A}">
                    <a16:rowId xmlns:a16="http://schemas.microsoft.com/office/drawing/2014/main" val="10003"/>
                  </a:ext>
                </a:extLst>
              </a:tr>
              <a:tr h="349375">
                <a:tc>
                  <a:txBody>
                    <a:bodyPr/>
                    <a:lstStyle/>
                    <a:p>
                      <a:pPr marL="0" lvl="0" indent="0" algn="l" rtl="0">
                        <a:spcBef>
                          <a:spcPts val="0"/>
                        </a:spcBef>
                        <a:spcAft>
                          <a:spcPts val="0"/>
                        </a:spcAft>
                        <a:buNone/>
                      </a:pPr>
                      <a:r>
                        <a:rPr lang="en" sz="1000" b="1">
                          <a:solidFill>
                            <a:srgbClr val="D9D9D9"/>
                          </a:solidFill>
                        </a:rPr>
                        <a:t>3</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3</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port is unreachable</a:t>
                      </a:r>
                      <a:endParaRPr sz="1000" b="1">
                        <a:solidFill>
                          <a:srgbClr val="D9D9D9"/>
                        </a:solidFill>
                      </a:endParaRPr>
                    </a:p>
                  </a:txBody>
                  <a:tcPr marL="91425" marR="91425" marT="91425" marB="91425"/>
                </a:tc>
                <a:extLst>
                  <a:ext uri="{0D108BD9-81ED-4DB2-BD59-A6C34878D82A}">
                    <a16:rowId xmlns:a16="http://schemas.microsoft.com/office/drawing/2014/main" val="10004"/>
                  </a:ext>
                </a:extLst>
              </a:tr>
              <a:tr h="349375">
                <a:tc>
                  <a:txBody>
                    <a:bodyPr/>
                    <a:lstStyle/>
                    <a:p>
                      <a:pPr marL="0" lvl="0" indent="0" algn="l" rtl="0">
                        <a:spcBef>
                          <a:spcPts val="0"/>
                        </a:spcBef>
                        <a:spcAft>
                          <a:spcPts val="0"/>
                        </a:spcAft>
                        <a:buNone/>
                      </a:pPr>
                      <a:r>
                        <a:rPr lang="en" sz="1000" b="1">
                          <a:solidFill>
                            <a:srgbClr val="D9D9D9"/>
                          </a:solidFill>
                        </a:rPr>
                        <a:t>4</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source quench</a:t>
                      </a:r>
                      <a:endParaRPr sz="1000" b="1">
                        <a:solidFill>
                          <a:srgbClr val="D9D9D9"/>
                        </a:solidFill>
                      </a:endParaRPr>
                    </a:p>
                  </a:txBody>
                  <a:tcPr marL="91425" marR="91425" marT="91425" marB="91425"/>
                </a:tc>
                <a:extLst>
                  <a:ext uri="{0D108BD9-81ED-4DB2-BD59-A6C34878D82A}">
                    <a16:rowId xmlns:a16="http://schemas.microsoft.com/office/drawing/2014/main" val="10005"/>
                  </a:ext>
                </a:extLst>
              </a:tr>
              <a:tr h="349375">
                <a:tc>
                  <a:txBody>
                    <a:bodyPr/>
                    <a:lstStyle/>
                    <a:p>
                      <a:pPr marL="0" lvl="0" indent="0" algn="l" rtl="0">
                        <a:spcBef>
                          <a:spcPts val="0"/>
                        </a:spcBef>
                        <a:spcAft>
                          <a:spcPts val="0"/>
                        </a:spcAft>
                        <a:buNone/>
                      </a:pPr>
                      <a:r>
                        <a:rPr lang="en" sz="1000" b="1">
                          <a:solidFill>
                            <a:srgbClr val="D9D9D9"/>
                          </a:solidFill>
                        </a:rPr>
                        <a:t>5</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redirect</a:t>
                      </a:r>
                      <a:endParaRPr sz="1000" b="1">
                        <a:solidFill>
                          <a:srgbClr val="D9D9D9"/>
                        </a:solidFill>
                      </a:endParaRPr>
                    </a:p>
                  </a:txBody>
                  <a:tcPr marL="91425" marR="91425" marT="91425" marB="91425"/>
                </a:tc>
                <a:extLst>
                  <a:ext uri="{0D108BD9-81ED-4DB2-BD59-A6C34878D82A}">
                    <a16:rowId xmlns:a16="http://schemas.microsoft.com/office/drawing/2014/main" val="10006"/>
                  </a:ext>
                </a:extLst>
              </a:tr>
              <a:tr h="349375">
                <a:tc>
                  <a:txBody>
                    <a:bodyPr/>
                    <a:lstStyle/>
                    <a:p>
                      <a:pPr marL="0" lvl="0" indent="0" algn="l" rtl="0">
                        <a:spcBef>
                          <a:spcPts val="0"/>
                        </a:spcBef>
                        <a:spcAft>
                          <a:spcPts val="0"/>
                        </a:spcAft>
                        <a:buNone/>
                      </a:pPr>
                      <a:r>
                        <a:rPr lang="en" sz="1000" b="1">
                          <a:solidFill>
                            <a:srgbClr val="D9D9D9"/>
                          </a:solidFill>
                        </a:rPr>
                        <a:t>8</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echo request</a:t>
                      </a:r>
                      <a:endParaRPr sz="1000" b="1">
                        <a:solidFill>
                          <a:srgbClr val="D9D9D9"/>
                        </a:solidFill>
                      </a:endParaRPr>
                    </a:p>
                  </a:txBody>
                  <a:tcPr marL="91425" marR="91425" marT="91425" marB="91425"/>
                </a:tc>
                <a:extLst>
                  <a:ext uri="{0D108BD9-81ED-4DB2-BD59-A6C34878D82A}">
                    <a16:rowId xmlns:a16="http://schemas.microsoft.com/office/drawing/2014/main" val="10007"/>
                  </a:ext>
                </a:extLst>
              </a:tr>
              <a:tr h="349375">
                <a:tc>
                  <a:txBody>
                    <a:bodyPr/>
                    <a:lstStyle/>
                    <a:p>
                      <a:pPr marL="0" lvl="0" indent="0" algn="l" rtl="0">
                        <a:spcBef>
                          <a:spcPts val="0"/>
                        </a:spcBef>
                        <a:spcAft>
                          <a:spcPts val="0"/>
                        </a:spcAft>
                        <a:buNone/>
                      </a:pPr>
                      <a:r>
                        <a:rPr lang="en" sz="1000" b="1">
                          <a:solidFill>
                            <a:srgbClr val="D9D9D9"/>
                          </a:solidFill>
                        </a:rPr>
                        <a:t>9 / 10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router discovery</a:t>
                      </a:r>
                      <a:endParaRPr sz="1000" b="1">
                        <a:solidFill>
                          <a:srgbClr val="D9D9D9"/>
                        </a:solidFill>
                      </a:endParaRPr>
                    </a:p>
                  </a:txBody>
                  <a:tcPr marL="91425" marR="91425" marT="91425" marB="91425"/>
                </a:tc>
                <a:extLst>
                  <a:ext uri="{0D108BD9-81ED-4DB2-BD59-A6C34878D82A}">
                    <a16:rowId xmlns:a16="http://schemas.microsoft.com/office/drawing/2014/main" val="10008"/>
                  </a:ext>
                </a:extLst>
              </a:tr>
              <a:tr h="349375">
                <a:tc>
                  <a:txBody>
                    <a:bodyPr/>
                    <a:lstStyle/>
                    <a:p>
                      <a:pPr marL="0" lvl="0" indent="0" algn="l" rtl="0">
                        <a:spcBef>
                          <a:spcPts val="0"/>
                        </a:spcBef>
                        <a:spcAft>
                          <a:spcPts val="0"/>
                        </a:spcAft>
                        <a:buNone/>
                      </a:pPr>
                      <a:r>
                        <a:rPr lang="en" sz="1000" b="1">
                          <a:solidFill>
                            <a:srgbClr val="D9D9D9"/>
                          </a:solidFill>
                        </a:rPr>
                        <a:t>11</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time exceed</a:t>
                      </a:r>
                      <a:endParaRPr sz="1000" b="1">
                        <a:solidFill>
                          <a:srgbClr val="D9D9D9"/>
                        </a:solidFill>
                      </a:endParaRPr>
                    </a:p>
                  </a:txBody>
                  <a:tcPr marL="91425" marR="91425" marT="91425" marB="91425"/>
                </a:tc>
                <a:extLst>
                  <a:ext uri="{0D108BD9-81ED-4DB2-BD59-A6C34878D82A}">
                    <a16:rowId xmlns:a16="http://schemas.microsoft.com/office/drawing/2014/main" val="10009"/>
                  </a:ext>
                </a:extLst>
              </a:tr>
              <a:tr h="349375">
                <a:tc>
                  <a:txBody>
                    <a:bodyPr/>
                    <a:lstStyle/>
                    <a:p>
                      <a:pPr marL="0" lvl="0" indent="0" algn="l" rtl="0">
                        <a:spcBef>
                          <a:spcPts val="0"/>
                        </a:spcBef>
                        <a:spcAft>
                          <a:spcPts val="0"/>
                        </a:spcAft>
                        <a:buNone/>
                      </a:pPr>
                      <a:r>
                        <a:rPr lang="en" sz="1000" b="1">
                          <a:solidFill>
                            <a:srgbClr val="D9D9D9"/>
                          </a:solidFill>
                        </a:rPr>
                        <a:t>12</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parameter problem</a:t>
                      </a:r>
                      <a:endParaRPr sz="1000" b="1">
                        <a:solidFill>
                          <a:srgbClr val="D9D9D9"/>
                        </a:solidFill>
                      </a:endParaRPr>
                    </a:p>
                  </a:txBody>
                  <a:tcPr marL="91425" marR="91425" marT="91425" marB="91425"/>
                </a:tc>
                <a:extLst>
                  <a:ext uri="{0D108BD9-81ED-4DB2-BD59-A6C34878D82A}">
                    <a16:rowId xmlns:a16="http://schemas.microsoft.com/office/drawing/2014/main" val="10010"/>
                  </a:ext>
                </a:extLst>
              </a:tr>
              <a:tr h="349375">
                <a:tc>
                  <a:txBody>
                    <a:bodyPr/>
                    <a:lstStyle/>
                    <a:p>
                      <a:pPr marL="0" lvl="0" indent="0" algn="l" rtl="0">
                        <a:spcBef>
                          <a:spcPts val="0"/>
                        </a:spcBef>
                        <a:spcAft>
                          <a:spcPts val="0"/>
                        </a:spcAft>
                        <a:buNone/>
                      </a:pPr>
                      <a:r>
                        <a:rPr lang="en" sz="1000" b="1">
                          <a:solidFill>
                            <a:srgbClr val="D9D9D9"/>
                          </a:solidFill>
                        </a:rPr>
                        <a:t>13 / 14</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timestamp request</a:t>
                      </a:r>
                      <a:endParaRPr sz="1000" b="1">
                        <a:solidFill>
                          <a:srgbClr val="D9D9D9"/>
                        </a:solidFill>
                      </a:endParaRPr>
                    </a:p>
                  </a:txBody>
                  <a:tcPr marL="91425" marR="91425" marT="91425" marB="91425"/>
                </a:tc>
                <a:extLst>
                  <a:ext uri="{0D108BD9-81ED-4DB2-BD59-A6C34878D82A}">
                    <a16:rowId xmlns:a16="http://schemas.microsoft.com/office/drawing/2014/main" val="10011"/>
                  </a:ext>
                </a:extLst>
              </a:tr>
              <a:tr h="349375">
                <a:tc>
                  <a:txBody>
                    <a:bodyPr/>
                    <a:lstStyle/>
                    <a:p>
                      <a:pPr marL="0" lvl="0" indent="0" algn="l" rtl="0">
                        <a:spcBef>
                          <a:spcPts val="0"/>
                        </a:spcBef>
                        <a:spcAft>
                          <a:spcPts val="0"/>
                        </a:spcAft>
                        <a:buNone/>
                      </a:pPr>
                      <a:r>
                        <a:rPr lang="en" sz="1000" b="1">
                          <a:solidFill>
                            <a:srgbClr val="D9D9D9"/>
                          </a:solidFill>
                        </a:rPr>
                        <a:t>17 /18</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0</a:t>
                      </a:r>
                      <a:endParaRPr sz="1000" b="1">
                        <a:solidFill>
                          <a:srgbClr val="D9D9D9"/>
                        </a:solidFill>
                      </a:endParaRPr>
                    </a:p>
                  </a:txBody>
                  <a:tcPr marL="91425" marR="91425" marT="91425" marB="91425"/>
                </a:tc>
                <a:tc>
                  <a:txBody>
                    <a:bodyPr/>
                    <a:lstStyle/>
                    <a:p>
                      <a:pPr marL="0" lvl="0" indent="0" algn="l" rtl="0">
                        <a:spcBef>
                          <a:spcPts val="0"/>
                        </a:spcBef>
                        <a:spcAft>
                          <a:spcPts val="0"/>
                        </a:spcAft>
                        <a:buNone/>
                      </a:pPr>
                      <a:r>
                        <a:rPr lang="en" sz="1000" b="1">
                          <a:solidFill>
                            <a:srgbClr val="D9D9D9"/>
                          </a:solidFill>
                        </a:rPr>
                        <a:t>network request / reply</a:t>
                      </a:r>
                      <a:endParaRPr sz="1000" b="1">
                        <a:solidFill>
                          <a:srgbClr val="D9D9D9"/>
                        </a:solidFill>
                      </a:endParaRPr>
                    </a:p>
                  </a:txBody>
                  <a:tcPr marL="91425" marR="91425" marT="91425" marB="91425"/>
                </a:tc>
                <a:extLst>
                  <a:ext uri="{0D108BD9-81ED-4DB2-BD59-A6C34878D82A}">
                    <a16:rowId xmlns:a16="http://schemas.microsoft.com/office/drawing/2014/main" val="10012"/>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1"/>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HTTP inspections</a:t>
            </a:r>
            <a:endParaRPr/>
          </a:p>
          <a:p>
            <a:pPr marL="0" lvl="0" indent="0" algn="l" rtl="0">
              <a:spcBef>
                <a:spcPts val="0"/>
              </a:spcBef>
              <a:spcAft>
                <a:spcPts val="0"/>
              </a:spcAft>
              <a:buNone/>
            </a:pPr>
            <a:endParaRPr/>
          </a:p>
        </p:txBody>
      </p:sp>
      <p:graphicFrame>
        <p:nvGraphicFramePr>
          <p:cNvPr id="285" name="Google Shape;285;p51"/>
          <p:cNvGraphicFramePr/>
          <p:nvPr/>
        </p:nvGraphicFramePr>
        <p:xfrm>
          <a:off x="571300" y="785000"/>
          <a:ext cx="3000000" cy="3000000"/>
        </p:xfrm>
        <a:graphic>
          <a:graphicData uri="http://schemas.openxmlformats.org/drawingml/2006/table">
            <a:tbl>
              <a:tblPr>
                <a:noFill/>
                <a:tableStyleId>{3A558F9E-EE9D-483C-848C-991DF596F5C3}</a:tableStyleId>
              </a:tblPr>
              <a:tblGrid>
                <a:gridCol w="1581775">
                  <a:extLst>
                    <a:ext uri="{9D8B030D-6E8A-4147-A177-3AD203B41FA5}">
                      <a16:colId xmlns:a16="http://schemas.microsoft.com/office/drawing/2014/main" val="20000"/>
                    </a:ext>
                  </a:extLst>
                </a:gridCol>
                <a:gridCol w="902050">
                  <a:extLst>
                    <a:ext uri="{9D8B030D-6E8A-4147-A177-3AD203B41FA5}">
                      <a16:colId xmlns:a16="http://schemas.microsoft.com/office/drawing/2014/main" val="20001"/>
                    </a:ext>
                  </a:extLst>
                </a:gridCol>
                <a:gridCol w="5517575">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b="1"/>
                        <a:t>Keyword</a:t>
                      </a:r>
                      <a:endParaRPr b="1"/>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t>Sticky or Modifier</a:t>
                      </a:r>
                      <a:endParaRPr b="1"/>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t>Description</a:t>
                      </a:r>
                      <a:endParaRPr b="1"/>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http_uri</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URI after HTTP method (e.g., /index.html)</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http_method</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HTTP method (e.g., GET, POST, etc)</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http_request_line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Sticky</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Limits matches to request line (e.g., GET /index.html HTTP/1.1)</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96200">
                <a:tc>
                  <a:txBody>
                    <a:bodyPr/>
                    <a:lstStyle/>
                    <a:p>
                      <a:pPr marL="0" lvl="0" indent="0" algn="l" rtl="0">
                        <a:spcBef>
                          <a:spcPts val="0"/>
                        </a:spcBef>
                        <a:spcAft>
                          <a:spcPts val="0"/>
                        </a:spcAft>
                        <a:buNone/>
                      </a:pPr>
                      <a:r>
                        <a:rPr lang="en"/>
                        <a:t>http_header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any HTTP header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r h="396200">
                <a:tc>
                  <a:txBody>
                    <a:bodyPr/>
                    <a:lstStyle/>
                    <a:p>
                      <a:pPr marL="0" lvl="0" indent="0" algn="l" rtl="0">
                        <a:spcBef>
                          <a:spcPts val="0"/>
                        </a:spcBef>
                        <a:spcAft>
                          <a:spcPts val="0"/>
                        </a:spcAft>
                        <a:buNone/>
                      </a:pPr>
                      <a:r>
                        <a:rPr lang="en"/>
                        <a:t>http_cookie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HTTP cookies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96200">
                <a:tc>
                  <a:txBody>
                    <a:bodyPr/>
                    <a:lstStyle/>
                    <a:p>
                      <a:pPr marL="0" lvl="0" indent="0" algn="l" rtl="0">
                        <a:spcBef>
                          <a:spcPts val="0"/>
                        </a:spcBef>
                        <a:spcAft>
                          <a:spcPts val="0"/>
                        </a:spcAft>
                        <a:buNone/>
                      </a:pPr>
                      <a:r>
                        <a:rPr lang="en"/>
                        <a:t>http_user_agent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User-Agent header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6"/>
                  </a:ext>
                </a:extLst>
              </a:tr>
              <a:tr h="396200">
                <a:tc>
                  <a:txBody>
                    <a:bodyPr/>
                    <a:lstStyle/>
                    <a:p>
                      <a:pPr marL="0" lvl="0" indent="0" algn="l" rtl="0">
                        <a:spcBef>
                          <a:spcPts val="0"/>
                        </a:spcBef>
                        <a:spcAft>
                          <a:spcPts val="0"/>
                        </a:spcAft>
                        <a:buNone/>
                      </a:pPr>
                      <a:r>
                        <a:rPr lang="en"/>
                        <a:t>http_host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Modifier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Matches Host header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5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When matching HTTP, instead of specifying the port, let Suricata do the work.</a:t>
            </a:r>
            <a:endParaRPr/>
          </a:p>
          <a:p>
            <a:pPr marL="0" lvl="0" indent="0" algn="l" rtl="0">
              <a:spcBef>
                <a:spcPts val="800"/>
              </a:spcBef>
              <a:spcAft>
                <a:spcPts val="0"/>
              </a:spcAft>
              <a:buNone/>
            </a:pPr>
            <a:endParaRPr sz="1400">
              <a:latin typeface="Roboto Mono Light"/>
              <a:ea typeface="Roboto Mono Light"/>
              <a:cs typeface="Roboto Mono Light"/>
              <a:sym typeface="Roboto Mono Light"/>
            </a:endParaRPr>
          </a:p>
          <a:p>
            <a:pPr marL="0" lvl="0" indent="0" algn="l" rtl="0">
              <a:lnSpc>
                <a:spcPct val="100000"/>
              </a:lnSpc>
              <a:spcBef>
                <a:spcPts val="0"/>
              </a:spcBef>
              <a:spcAft>
                <a:spcPts val="0"/>
              </a:spcAft>
              <a:buNone/>
            </a:pPr>
            <a:r>
              <a:rPr lang="en" sz="1800">
                <a:latin typeface="Roboto Mono"/>
                <a:ea typeface="Roboto Mono"/>
                <a:cs typeface="Roboto Mono"/>
                <a:sym typeface="Roboto Mono"/>
              </a:rPr>
              <a:t>alert http any any -&gt; any any (msg: "Found HTTP” sid: 4;)</a:t>
            </a:r>
            <a:endParaRPr sz="1800">
              <a:latin typeface="Roboto Mono"/>
              <a:ea typeface="Roboto Mono"/>
              <a:cs typeface="Roboto Mono"/>
              <a:sym typeface="Roboto Mono"/>
            </a:endParaRPr>
          </a:p>
          <a:p>
            <a:pPr marL="0" lvl="0" indent="0" algn="l" rtl="0">
              <a:lnSpc>
                <a:spcPct val="100000"/>
              </a:lnSpc>
              <a:spcBef>
                <a:spcPts val="0"/>
              </a:spcBef>
              <a:spcAft>
                <a:spcPts val="0"/>
              </a:spcAft>
              <a:buClr>
                <a:schemeClr val="dk1"/>
              </a:buClr>
              <a:buSzPts val="1100"/>
              <a:buFont typeface="Arial"/>
              <a:buNone/>
            </a:pPr>
            <a:endParaRPr sz="1800">
              <a:latin typeface="Roboto Mono"/>
              <a:ea typeface="Roboto Mono"/>
              <a:cs typeface="Roboto Mono"/>
              <a:sym typeface="Roboto Mono"/>
            </a:endParaRPr>
          </a:p>
          <a:p>
            <a:pPr marL="0" lvl="0" indent="0" algn="l" rtl="0">
              <a:lnSpc>
                <a:spcPct val="100000"/>
              </a:lnSpc>
              <a:spcBef>
                <a:spcPts val="0"/>
              </a:spcBef>
              <a:spcAft>
                <a:spcPts val="0"/>
              </a:spcAft>
              <a:buNone/>
            </a:pPr>
            <a:r>
              <a:rPr lang="en" sz="1800">
                <a:latin typeface="Roboto Mono"/>
                <a:ea typeface="Roboto Mono"/>
                <a:cs typeface="Roboto Mono"/>
                <a:sym typeface="Roboto Mono"/>
              </a:rPr>
              <a:t>alert http any any -&gt; any any (msg: "Found an iframe!"; content: "iframe"; sid: 5;)</a:t>
            </a:r>
            <a:endParaRPr sz="1800">
              <a:latin typeface="Roboto Mono Light"/>
              <a:ea typeface="Roboto Mono Light"/>
              <a:cs typeface="Roboto Mono Light"/>
              <a:sym typeface="Roboto Mono Light"/>
            </a:endParaRPr>
          </a:p>
        </p:txBody>
      </p:sp>
      <p:sp>
        <p:nvSpPr>
          <p:cNvPr id="291" name="Google Shape;291;p5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HTTP rules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53"/>
          <p:cNvSpPr txBox="1">
            <a:spLocks noGrp="1"/>
          </p:cNvSpPr>
          <p:nvPr>
            <p:ph type="ctrTitle"/>
          </p:nvPr>
        </p:nvSpPr>
        <p:spPr>
          <a:xfrm>
            <a:off x="1143000" y="983773"/>
            <a:ext cx="6858000" cy="893700"/>
          </a:xfrm>
          <a:prstGeom prst="rect">
            <a:avLst/>
          </a:prstGeom>
          <a:noFill/>
          <a:ln>
            <a:noFill/>
          </a:ln>
        </p:spPr>
        <p:txBody>
          <a:bodyPr spcFirstLastPara="1" wrap="square" lIns="68575" tIns="68575" rIns="68575" bIns="68575" anchor="ctr" anchorCtr="0">
            <a:noAutofit/>
          </a:bodyPr>
          <a:lstStyle/>
          <a:p>
            <a:pPr marL="0" marR="0" lvl="0" indent="0" algn="ctr" rtl="0">
              <a:lnSpc>
                <a:spcPct val="90000"/>
              </a:lnSpc>
              <a:spcBef>
                <a:spcPts val="0"/>
              </a:spcBef>
              <a:spcAft>
                <a:spcPts val="0"/>
              </a:spcAft>
              <a:buClr>
                <a:schemeClr val="dk1"/>
              </a:buClr>
              <a:buSzPts val="3000"/>
              <a:buFont typeface="Open Sans"/>
              <a:buNone/>
            </a:pPr>
            <a:r>
              <a:rPr lang="en" sz="4800"/>
              <a:t>Exercise: HTTP Rules</a:t>
            </a:r>
            <a:endParaRPr sz="4800" i="0" u="none" strike="noStrike" cap="none">
              <a:solidFill>
                <a:schemeClr val="dk1"/>
              </a:solidFill>
            </a:endParaRPr>
          </a:p>
        </p:txBody>
      </p:sp>
      <p:sp>
        <p:nvSpPr>
          <p:cNvPr id="297" name="Google Shape;297;p53"/>
          <p:cNvSpPr txBox="1">
            <a:spLocks noGrp="1"/>
          </p:cNvSpPr>
          <p:nvPr>
            <p:ph type="subTitle" idx="1"/>
          </p:nvPr>
        </p:nvSpPr>
        <p:spPr>
          <a:xfrm>
            <a:off x="1143000" y="1877478"/>
            <a:ext cx="6858000" cy="1241700"/>
          </a:xfrm>
          <a:prstGeom prst="rect">
            <a:avLst/>
          </a:prstGeom>
        </p:spPr>
        <p:txBody>
          <a:bodyPr spcFirstLastPara="1" wrap="square" lIns="91425" tIns="91425" rIns="91425" bIns="91425" anchor="t" anchorCtr="0">
            <a:noAutofit/>
          </a:bodyPr>
          <a:lstStyle/>
          <a:p>
            <a:pPr marL="0" lvl="0" indent="0" algn="ctr" rtl="0">
              <a:spcBef>
                <a:spcPts val="800"/>
              </a:spcBef>
              <a:spcAft>
                <a:spcPts val="0"/>
              </a:spcAft>
              <a:buClr>
                <a:schemeClr val="dk1"/>
              </a:buClr>
              <a:buSzPts val="1100"/>
              <a:buFont typeface="Arial"/>
              <a:buNone/>
            </a:pPr>
            <a:r>
              <a:rPr lang="en"/>
              <a:t>CTF key: “switch”</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4"/>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HTTP Rules - Review</a:t>
            </a:r>
            <a:endParaRPr sz="3000" i="0" u="none" strike="noStrike" cap="none">
              <a:solidFill>
                <a:schemeClr val="dk1"/>
              </a:solidFill>
            </a:endParaRPr>
          </a:p>
        </p:txBody>
      </p:sp>
      <p:sp>
        <p:nvSpPr>
          <p:cNvPr id="303" name="Google Shape;303;p54"/>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000"/>
              <a:t>- Create ~/suricata/rules/ex3.rules file  </a:t>
            </a:r>
            <a:endParaRPr sz="2000"/>
          </a:p>
          <a:p>
            <a:pPr marL="0" marR="0" lvl="0" indent="0" algn="l" rtl="0">
              <a:lnSpc>
                <a:spcPct val="115000"/>
              </a:lnSpc>
              <a:spcBef>
                <a:spcPts val="0"/>
              </a:spcBef>
              <a:spcAft>
                <a:spcPts val="0"/>
              </a:spcAft>
              <a:buNone/>
            </a:pPr>
            <a:r>
              <a:rPr lang="en" sz="2000"/>
              <a:t>- Write rules to match the following (include `msg` and `sid`):</a:t>
            </a:r>
            <a:endParaRPr sz="2000"/>
          </a:p>
          <a:p>
            <a:pPr marL="0" marR="0" lvl="0" indent="457200" algn="l" rtl="0">
              <a:lnSpc>
                <a:spcPct val="115000"/>
              </a:lnSpc>
              <a:spcBef>
                <a:spcPts val="0"/>
              </a:spcBef>
              <a:spcAft>
                <a:spcPts val="0"/>
              </a:spcAft>
              <a:buNone/>
            </a:pP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1.</a:t>
            </a:r>
            <a:r>
              <a:rPr lang="en" sz="2000"/>
              <a:t> fire when it detects POST HTTP methods</a:t>
            </a: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2.</a:t>
            </a:r>
            <a:r>
              <a:rPr lang="en" sz="2000"/>
              <a:t> fire when it detects POST HTTP methods to a known bad host "amellet.bit" </a:t>
            </a:r>
            <a:endParaRPr sz="2000"/>
          </a:p>
          <a:p>
            <a:pPr marL="0" marR="0" lvl="0" indent="0" algn="l" rtl="0">
              <a:lnSpc>
                <a:spcPct val="115000"/>
              </a:lnSpc>
              <a:spcBef>
                <a:spcPts val="0"/>
              </a:spcBef>
              <a:spcAft>
                <a:spcPts val="0"/>
              </a:spcAft>
              <a:buNone/>
            </a:pPr>
            <a:r>
              <a:rPr lang="en" sz="2000" b="1">
                <a:latin typeface="Roboto"/>
                <a:ea typeface="Roboto"/>
                <a:cs typeface="Roboto"/>
                <a:sym typeface="Roboto"/>
              </a:rPr>
              <a:t>3.</a:t>
            </a:r>
            <a:r>
              <a:rPr lang="en" sz="2000"/>
              <a:t> fire when it has the response message and code of 301 Moved Permanently</a:t>
            </a:r>
            <a:endParaRPr sz="20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5"/>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Clr>
                <a:schemeClr val="dk1"/>
              </a:buClr>
              <a:buSzPts val="3000"/>
              <a:buFont typeface="Open Sans"/>
              <a:buNone/>
            </a:pPr>
            <a:r>
              <a:rPr lang="en"/>
              <a:t>HTTP Rules - Review</a:t>
            </a:r>
            <a:endParaRPr sz="3000" i="0" u="none" strike="noStrike" cap="none">
              <a:solidFill>
                <a:schemeClr val="dk1"/>
              </a:solidFill>
            </a:endParaRPr>
          </a:p>
        </p:txBody>
      </p:sp>
      <p:sp>
        <p:nvSpPr>
          <p:cNvPr id="309" name="Google Shape;309;p55"/>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None/>
            </a:pPr>
            <a:r>
              <a:rPr lang="en" sz="2000" b="1">
                <a:latin typeface="Roboto"/>
                <a:ea typeface="Roboto"/>
                <a:cs typeface="Roboto"/>
                <a:sym typeface="Roboto"/>
              </a:rPr>
              <a:t>1.</a:t>
            </a:r>
            <a:r>
              <a:rPr lang="en" sz="2000"/>
              <a:t> alert http any any -&gt; any any (msg:"HTTP POST methods seen"; content:"POST"; http_method; sid:4;)</a:t>
            </a:r>
            <a:endParaRPr sz="2000"/>
          </a:p>
          <a:p>
            <a:pPr marL="0" marR="0" lvl="0" indent="0" algn="l" rtl="0">
              <a:lnSpc>
                <a:spcPct val="100000"/>
              </a:lnSpc>
              <a:spcBef>
                <a:spcPts val="0"/>
              </a:spcBef>
              <a:spcAft>
                <a:spcPts val="0"/>
              </a:spcAft>
              <a:buNone/>
            </a:pPr>
            <a:endParaRPr sz="2000"/>
          </a:p>
          <a:p>
            <a:pPr marL="0" marR="0" lvl="0" indent="0" algn="l" rtl="0">
              <a:lnSpc>
                <a:spcPct val="100000"/>
              </a:lnSpc>
              <a:spcBef>
                <a:spcPts val="0"/>
              </a:spcBef>
              <a:spcAft>
                <a:spcPts val="0"/>
              </a:spcAft>
              <a:buNone/>
            </a:pPr>
            <a:r>
              <a:rPr lang="en" sz="2000" b="1">
                <a:latin typeface="Roboto"/>
                <a:ea typeface="Roboto"/>
                <a:cs typeface="Roboto"/>
                <a:sym typeface="Roboto"/>
              </a:rPr>
              <a:t>2.</a:t>
            </a:r>
            <a:r>
              <a:rPr lang="en" sz="2000"/>
              <a:t> alert http any any -&gt; any any (msg:"HTTP POST method seen to known bad host"; content:"POST"; http_method; content:"amellet.bit"; http_host; sid:5;)</a:t>
            </a:r>
            <a:endParaRPr sz="2000">
              <a:solidFill>
                <a:srgbClr val="EFEFEF"/>
              </a:solidFill>
            </a:endParaRPr>
          </a:p>
          <a:p>
            <a:pPr marL="0" marR="0" lvl="0" indent="0" algn="l" rtl="0">
              <a:lnSpc>
                <a:spcPct val="100000"/>
              </a:lnSpc>
              <a:spcBef>
                <a:spcPts val="0"/>
              </a:spcBef>
              <a:spcAft>
                <a:spcPts val="0"/>
              </a:spcAft>
              <a:buNone/>
            </a:pPr>
            <a:endParaRPr sz="2000"/>
          </a:p>
          <a:p>
            <a:pPr marL="0" marR="0" lvl="0" indent="0" algn="l" rtl="0">
              <a:lnSpc>
                <a:spcPct val="100000"/>
              </a:lnSpc>
              <a:spcBef>
                <a:spcPts val="0"/>
              </a:spcBef>
              <a:spcAft>
                <a:spcPts val="0"/>
              </a:spcAft>
              <a:buNone/>
            </a:pPr>
            <a:r>
              <a:rPr lang="en" sz="2000" b="1">
                <a:latin typeface="Roboto"/>
                <a:ea typeface="Roboto"/>
                <a:cs typeface="Roboto"/>
                <a:sym typeface="Roboto"/>
              </a:rPr>
              <a:t>3.</a:t>
            </a:r>
            <a:r>
              <a:rPr lang="en" sz="2000"/>
              <a:t> alert http any any -&gt; any any (msg: "HTTP redirect"; http_response_line; content:"301 Moved Permanently"; nocase; sid:6;)</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313"/>
        <p:cNvGrpSpPr/>
        <p:nvPr/>
      </p:nvGrpSpPr>
      <p:grpSpPr>
        <a:xfrm>
          <a:off x="0" y="0"/>
          <a:ext cx="0" cy="0"/>
          <a:chOff x="0" y="0"/>
          <a:chExt cx="0" cy="0"/>
        </a:xfrm>
      </p:grpSpPr>
      <p:sp>
        <p:nvSpPr>
          <p:cNvPr id="314" name="Google Shape;314;p56"/>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HTTP Signature Exercise</a:t>
            </a:r>
            <a:endParaRPr/>
          </a:p>
        </p:txBody>
      </p:sp>
      <p:sp>
        <p:nvSpPr>
          <p:cNvPr id="315" name="Google Shape;315;p56"/>
          <p:cNvSpPr txBox="1">
            <a:spLocks noGrp="1"/>
          </p:cNvSpPr>
          <p:nvPr>
            <p:ph type="body" idx="1"/>
          </p:nvPr>
        </p:nvSpPr>
        <p:spPr>
          <a:xfrm>
            <a:off x="344275" y="1108925"/>
            <a:ext cx="85038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Create rules in </a:t>
            </a:r>
            <a:r>
              <a:rPr lang="en" b="1">
                <a:latin typeface="Roboto"/>
                <a:ea typeface="Roboto"/>
                <a:cs typeface="Roboto"/>
                <a:sym typeface="Roboto"/>
              </a:rPr>
              <a:t>exercise2.rules</a:t>
            </a:r>
            <a:r>
              <a:rPr lang="en"/>
              <a:t> that will match the following</a:t>
            </a:r>
            <a:endParaRPr/>
          </a:p>
          <a:p>
            <a:pPr marL="457200" lvl="0" indent="-381000" algn="l" rtl="0">
              <a:spcBef>
                <a:spcPts val="800"/>
              </a:spcBef>
              <a:spcAft>
                <a:spcPts val="0"/>
              </a:spcAft>
              <a:buSzPts val="2400"/>
              <a:buAutoNum type="arabicPeriod"/>
            </a:pPr>
            <a:r>
              <a:rPr lang="en" sz="2400"/>
              <a:t>POST HTTP method</a:t>
            </a:r>
            <a:endParaRPr sz="2400"/>
          </a:p>
          <a:p>
            <a:pPr marL="457200" lvl="0" indent="-381000" algn="l" rtl="0">
              <a:spcBef>
                <a:spcPts val="0"/>
              </a:spcBef>
              <a:spcAft>
                <a:spcPts val="0"/>
              </a:spcAft>
              <a:buSzPts val="2400"/>
              <a:buAutoNum type="arabicPeriod"/>
            </a:pPr>
            <a:r>
              <a:rPr lang="en" sz="2400"/>
              <a:t>POST HTTP method with successful status codes</a:t>
            </a:r>
            <a:endParaRPr sz="2400"/>
          </a:p>
          <a:p>
            <a:pPr marL="457200" lvl="0" indent="-381000" algn="l" rtl="0">
              <a:spcBef>
                <a:spcPts val="0"/>
              </a:spcBef>
              <a:spcAft>
                <a:spcPts val="0"/>
              </a:spcAft>
              <a:buSzPts val="2400"/>
              <a:buAutoNum type="arabicPeriod"/>
            </a:pPr>
            <a:r>
              <a:rPr lang="en" sz="2400"/>
              <a:t>Response message and code of 301 Moved Permanently</a:t>
            </a:r>
            <a:endParaRPr sz="2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319"/>
        <p:cNvGrpSpPr/>
        <p:nvPr/>
      </p:nvGrpSpPr>
      <p:grpSpPr>
        <a:xfrm>
          <a:off x="0" y="0"/>
          <a:ext cx="0" cy="0"/>
          <a:chOff x="0" y="0"/>
          <a:chExt cx="0" cy="0"/>
        </a:xfrm>
      </p:grpSpPr>
      <p:sp>
        <p:nvSpPr>
          <p:cNvPr id="320" name="Google Shape;320;p57"/>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HTTP Signature Exercise</a:t>
            </a:r>
            <a:endParaRPr/>
          </a:p>
        </p:txBody>
      </p:sp>
      <p:sp>
        <p:nvSpPr>
          <p:cNvPr id="321" name="Google Shape;321;p57"/>
          <p:cNvSpPr txBox="1">
            <a:spLocks noGrp="1"/>
          </p:cNvSpPr>
          <p:nvPr>
            <p:ph type="body" idx="1"/>
          </p:nvPr>
        </p:nvSpPr>
        <p:spPr>
          <a:xfrm>
            <a:off x="344275" y="1108925"/>
            <a:ext cx="85038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Possible answers:</a:t>
            </a:r>
            <a:br>
              <a:rPr lang="en"/>
            </a:br>
            <a:endParaRPr sz="1000"/>
          </a:p>
          <a:p>
            <a:pPr marL="457200" lvl="0" indent="-317500" algn="l" rtl="0">
              <a:lnSpc>
                <a:spcPct val="115000"/>
              </a:lnSpc>
              <a:spcBef>
                <a:spcPts val="0"/>
              </a:spcBef>
              <a:spcAft>
                <a:spcPts val="0"/>
              </a:spcAft>
              <a:buClr>
                <a:srgbClr val="F3F3F3"/>
              </a:buClr>
              <a:buSzPts val="1400"/>
              <a:buFont typeface="Roboto Mono Light"/>
              <a:buAutoNum type="arabicPeriod"/>
            </a:pPr>
            <a:r>
              <a:rPr lang="en" sz="1400">
                <a:solidFill>
                  <a:srgbClr val="F3F3F3"/>
                </a:solidFill>
                <a:latin typeface="Roboto Mono"/>
                <a:ea typeface="Roboto Mono"/>
                <a:cs typeface="Roboto Mono"/>
                <a:sym typeface="Roboto Mono"/>
              </a:rPr>
              <a:t>alert http any any -&gt; any any (msg:"HTTP POST methods seen"; content:"POST"; http_method; sid:6;)</a:t>
            </a:r>
            <a:br>
              <a:rPr lang="en" sz="1400">
                <a:solidFill>
                  <a:srgbClr val="F3F3F3"/>
                </a:solidFill>
                <a:latin typeface="Roboto Mono"/>
                <a:ea typeface="Roboto Mono"/>
                <a:cs typeface="Roboto Mono"/>
                <a:sym typeface="Roboto Mono"/>
              </a:rPr>
            </a:br>
            <a:endParaRPr sz="1400">
              <a:solidFill>
                <a:srgbClr val="F3F3F3"/>
              </a:solidFill>
              <a:latin typeface="Roboto Mono"/>
              <a:ea typeface="Roboto Mono"/>
              <a:cs typeface="Roboto Mono"/>
              <a:sym typeface="Roboto Mono"/>
            </a:endParaRPr>
          </a:p>
          <a:p>
            <a:pPr marL="457200" lvl="0" indent="-317500" algn="l" rtl="0">
              <a:lnSpc>
                <a:spcPct val="115000"/>
              </a:lnSpc>
              <a:spcBef>
                <a:spcPts val="0"/>
              </a:spcBef>
              <a:spcAft>
                <a:spcPts val="0"/>
              </a:spcAft>
              <a:buClr>
                <a:srgbClr val="F3F3F3"/>
              </a:buClr>
              <a:buSzPts val="1400"/>
              <a:buFont typeface="Roboto Mono"/>
              <a:buAutoNum type="arabicPeriod"/>
            </a:pPr>
            <a:r>
              <a:rPr lang="en" sz="1400">
                <a:solidFill>
                  <a:srgbClr val="F3F3F3"/>
                </a:solidFill>
                <a:latin typeface="Roboto Mono"/>
                <a:ea typeface="Roboto Mono"/>
                <a:cs typeface="Roboto Mono"/>
                <a:sym typeface="Roboto Mono"/>
              </a:rPr>
              <a:t>alert http any any -&gt; any any (msg:"HTTP POST method seen and successful"; content:"POST"; http_method; content:"200"; http_stat_code; sid:7;)</a:t>
            </a:r>
            <a:br>
              <a:rPr lang="en" sz="1400">
                <a:solidFill>
                  <a:srgbClr val="F3F3F3"/>
                </a:solidFill>
                <a:latin typeface="Roboto Mono"/>
                <a:ea typeface="Roboto Mono"/>
                <a:cs typeface="Roboto Mono"/>
                <a:sym typeface="Roboto Mono"/>
              </a:rPr>
            </a:br>
            <a:endParaRPr sz="1400">
              <a:solidFill>
                <a:srgbClr val="F3F3F3"/>
              </a:solidFill>
              <a:latin typeface="Roboto Mono Light"/>
              <a:ea typeface="Roboto Mono Light"/>
              <a:cs typeface="Roboto Mono Light"/>
              <a:sym typeface="Roboto Mono Light"/>
            </a:endParaRPr>
          </a:p>
          <a:p>
            <a:pPr marL="457200" lvl="0" indent="-317500" algn="l" rtl="0">
              <a:lnSpc>
                <a:spcPct val="115000"/>
              </a:lnSpc>
              <a:spcBef>
                <a:spcPts val="0"/>
              </a:spcBef>
              <a:spcAft>
                <a:spcPts val="0"/>
              </a:spcAft>
              <a:buClr>
                <a:srgbClr val="F3F3F3"/>
              </a:buClr>
              <a:buSzPts val="1400"/>
              <a:buFont typeface="Roboto Mono Light"/>
              <a:buAutoNum type="arabicPeriod"/>
            </a:pPr>
            <a:r>
              <a:rPr lang="en" sz="1400">
                <a:solidFill>
                  <a:srgbClr val="F3F3F3"/>
                </a:solidFill>
                <a:latin typeface="Roboto Mono"/>
                <a:ea typeface="Roboto Mono"/>
                <a:cs typeface="Roboto Mono"/>
                <a:sym typeface="Roboto Mono"/>
              </a:rPr>
              <a:t>alert http any any -&gt; any any (msg: "HTTP redirect"; http_response_line; content:"301 Moved Permanently"; nocase; sid:8;)</a:t>
            </a:r>
            <a:endParaRPr sz="1400">
              <a:solidFill>
                <a:srgbClr val="F3F3F3"/>
              </a:solidFill>
              <a:latin typeface="Roboto Mono Light"/>
              <a:ea typeface="Roboto Mono Light"/>
              <a:cs typeface="Roboto Mono Light"/>
              <a:sym typeface="Roboto Mon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sp>
        <p:nvSpPr>
          <p:cNvPr id="102" name="Google Shape;102;p2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Actions</a:t>
            </a:r>
            <a:endParaRPr/>
          </a:p>
        </p:txBody>
      </p:sp>
      <p:sp>
        <p:nvSpPr>
          <p:cNvPr id="103" name="Google Shape;103;p2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Pass</a:t>
            </a:r>
            <a:endParaRPr/>
          </a:p>
          <a:p>
            <a:pPr marL="457200" lvl="0" indent="-419100" algn="l" rtl="0">
              <a:spcBef>
                <a:spcPts val="0"/>
              </a:spcBef>
              <a:spcAft>
                <a:spcPts val="0"/>
              </a:spcAft>
              <a:buSzPts val="3000"/>
              <a:buChar char="•"/>
            </a:pPr>
            <a:r>
              <a:rPr lang="en"/>
              <a:t>Drop</a:t>
            </a:r>
            <a:endParaRPr/>
          </a:p>
          <a:p>
            <a:pPr marL="457200" lvl="0" indent="-419100" algn="l" rtl="0">
              <a:spcBef>
                <a:spcPts val="0"/>
              </a:spcBef>
              <a:spcAft>
                <a:spcPts val="0"/>
              </a:spcAft>
              <a:buSzPts val="3000"/>
              <a:buChar char="•"/>
            </a:pPr>
            <a:r>
              <a:rPr lang="en"/>
              <a:t>Reject</a:t>
            </a:r>
            <a:endParaRPr/>
          </a:p>
          <a:p>
            <a:pPr marL="457200" lvl="0" indent="-419100" algn="l" rtl="0">
              <a:spcBef>
                <a:spcPts val="0"/>
              </a:spcBef>
              <a:spcAft>
                <a:spcPts val="0"/>
              </a:spcAft>
              <a:buSzPts val="3000"/>
              <a:buChar char="•"/>
            </a:pPr>
            <a:r>
              <a:rPr lang="en"/>
              <a:t>Alert</a:t>
            </a:r>
            <a:endParaRPr/>
          </a:p>
          <a:p>
            <a:pPr marL="0" lvl="0" indent="0" algn="l" rtl="0">
              <a:spcBef>
                <a:spcPts val="800"/>
              </a:spcBef>
              <a:spcAft>
                <a:spcPts val="0"/>
              </a:spcAft>
              <a:buClr>
                <a:schemeClr val="dk1"/>
              </a:buClr>
              <a:buSzPts val="1100"/>
              <a:buFont typeface="Arial"/>
              <a:buNone/>
            </a:pPr>
            <a:endParaRPr/>
          </a:p>
          <a:p>
            <a:pPr marL="457200" lvl="0" indent="0" algn="l" rtl="0">
              <a:spcBef>
                <a:spcPts val="800"/>
              </a:spcBef>
              <a:spcAft>
                <a:spcPts val="0"/>
              </a:spcAft>
              <a:buNone/>
            </a:pPr>
            <a:endParaRPr sz="1650" b="1">
              <a:solidFill>
                <a:srgbClr val="24292E"/>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58"/>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DNS Keyword</a:t>
            </a:r>
            <a:endParaRPr/>
          </a:p>
        </p:txBody>
      </p:sp>
      <p:sp>
        <p:nvSpPr>
          <p:cNvPr id="327" name="Google Shape;327;p58"/>
          <p:cNvSpPr txBox="1">
            <a:spLocks noGrp="1"/>
          </p:cNvSpPr>
          <p:nvPr>
            <p:ph type="body" idx="1"/>
          </p:nvPr>
        </p:nvSpPr>
        <p:spPr>
          <a:xfrm>
            <a:off x="628650" y="1100054"/>
            <a:ext cx="7886700" cy="2677500"/>
          </a:xfrm>
          <a:prstGeom prst="rect">
            <a:avLst/>
          </a:prstGeom>
          <a:noFill/>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sz="1800">
                <a:solidFill>
                  <a:srgbClr val="F3F3F3"/>
                </a:solidFill>
                <a:latin typeface="Roboto Mono"/>
                <a:ea typeface="Roboto Mono"/>
                <a:cs typeface="Roboto Mono"/>
                <a:sym typeface="Roboto Mono"/>
              </a:rPr>
              <a:t>dns_query:</a:t>
            </a:r>
            <a:r>
              <a:rPr lang="en" sz="1800">
                <a:solidFill>
                  <a:srgbClr val="F3F3F3"/>
                </a:solidFill>
                <a:latin typeface="Roboto"/>
                <a:ea typeface="Roboto"/>
                <a:cs typeface="Roboto"/>
                <a:sym typeface="Roboto"/>
              </a:rPr>
              <a:t> Provides a normalized string to match against</a:t>
            </a:r>
            <a:endParaRPr sz="1800">
              <a:solidFill>
                <a:srgbClr val="F3F3F3"/>
              </a:solidFill>
              <a:latin typeface="Roboto"/>
              <a:ea typeface="Roboto"/>
              <a:cs typeface="Roboto"/>
              <a:sym typeface="Roboto"/>
            </a:endParaRPr>
          </a:p>
          <a:p>
            <a:pPr marL="0" lvl="0" indent="0" algn="l" rtl="0">
              <a:lnSpc>
                <a:spcPct val="163636"/>
              </a:lnSpc>
              <a:spcBef>
                <a:spcPts val="1800"/>
              </a:spcBef>
              <a:spcAft>
                <a:spcPts val="0"/>
              </a:spcAft>
              <a:buClr>
                <a:schemeClr val="dk1"/>
              </a:buClr>
              <a:buSzPts val="1100"/>
              <a:buFont typeface="Arial"/>
              <a:buNone/>
            </a:pPr>
            <a:r>
              <a:rPr lang="en" sz="1800">
                <a:solidFill>
                  <a:srgbClr val="F3F3F3"/>
                </a:solidFill>
                <a:latin typeface="Roboto"/>
                <a:ea typeface="Roboto"/>
                <a:cs typeface="Roboto"/>
                <a:sym typeface="Roboto"/>
              </a:rPr>
              <a:t>DNS query on the wire (snippet):   </a:t>
            </a:r>
            <a:r>
              <a:rPr lang="en" sz="1400">
                <a:solidFill>
                  <a:srgbClr val="F3F3F3"/>
                </a:solidFill>
                <a:latin typeface="Roboto Mono"/>
                <a:ea typeface="Roboto Mono"/>
                <a:cs typeface="Roboto Mono"/>
                <a:sym typeface="Roboto Mono"/>
              </a:rPr>
              <a:t>|</a:t>
            </a:r>
            <a:r>
              <a:rPr lang="en" sz="1400">
                <a:solidFill>
                  <a:srgbClr val="93C47D"/>
                </a:solidFill>
                <a:latin typeface="Roboto Mono"/>
                <a:ea typeface="Roboto Mono"/>
                <a:cs typeface="Roboto Mono"/>
                <a:sym typeface="Roboto Mono"/>
              </a:rPr>
              <a:t>04</a:t>
            </a:r>
            <a:r>
              <a:rPr lang="en" sz="1400">
                <a:solidFill>
                  <a:srgbClr val="F3F3F3"/>
                </a:solidFill>
                <a:latin typeface="Roboto Mono"/>
                <a:ea typeface="Roboto Mono"/>
                <a:cs typeface="Roboto Mono"/>
                <a:sym typeface="Roboto Mono"/>
              </a:rPr>
              <a:t>|mail|</a:t>
            </a:r>
            <a:r>
              <a:rPr lang="en" sz="1400">
                <a:solidFill>
                  <a:srgbClr val="93C47D"/>
                </a:solidFill>
                <a:latin typeface="Roboto Mono"/>
                <a:ea typeface="Roboto Mono"/>
                <a:cs typeface="Roboto Mono"/>
                <a:sym typeface="Roboto Mono"/>
              </a:rPr>
              <a:t>06</a:t>
            </a:r>
            <a:r>
              <a:rPr lang="en" sz="1400">
                <a:solidFill>
                  <a:srgbClr val="F3F3F3"/>
                </a:solidFill>
                <a:latin typeface="Roboto Mono"/>
                <a:ea typeface="Roboto Mono"/>
                <a:cs typeface="Roboto Mono"/>
                <a:sym typeface="Roboto Mono"/>
              </a:rPr>
              <a:t>|google|</a:t>
            </a:r>
            <a:r>
              <a:rPr lang="en" sz="1400">
                <a:solidFill>
                  <a:srgbClr val="93C47D"/>
                </a:solidFill>
                <a:latin typeface="Roboto Mono"/>
                <a:ea typeface="Roboto Mono"/>
                <a:cs typeface="Roboto Mono"/>
                <a:sym typeface="Roboto Mono"/>
              </a:rPr>
              <a:t>03</a:t>
            </a:r>
            <a:r>
              <a:rPr lang="en" sz="1400">
                <a:solidFill>
                  <a:srgbClr val="F3F3F3"/>
                </a:solidFill>
                <a:latin typeface="Roboto Mono"/>
                <a:ea typeface="Roboto Mono"/>
                <a:cs typeface="Roboto Mono"/>
                <a:sym typeface="Roboto Mono"/>
              </a:rPr>
              <a:t>|com|</a:t>
            </a:r>
            <a:r>
              <a:rPr lang="en" sz="1400">
                <a:solidFill>
                  <a:srgbClr val="93C47D"/>
                </a:solidFill>
                <a:latin typeface="Roboto Mono"/>
                <a:ea typeface="Roboto Mono"/>
                <a:cs typeface="Roboto Mono"/>
                <a:sym typeface="Roboto Mono"/>
              </a:rPr>
              <a:t>00</a:t>
            </a:r>
            <a:r>
              <a:rPr lang="en" sz="1400">
                <a:solidFill>
                  <a:srgbClr val="F3F3F3"/>
                </a:solidFill>
                <a:latin typeface="Roboto Mono"/>
                <a:ea typeface="Roboto Mono"/>
                <a:cs typeface="Roboto Mono"/>
                <a:sym typeface="Roboto Mono"/>
              </a:rPr>
              <a:t>|</a:t>
            </a:r>
            <a:endParaRPr sz="900">
              <a:solidFill>
                <a:srgbClr val="F3F3F3"/>
              </a:solidFill>
              <a:latin typeface="Courier New"/>
              <a:ea typeface="Courier New"/>
              <a:cs typeface="Courier New"/>
              <a:sym typeface="Courier New"/>
            </a:endParaRPr>
          </a:p>
          <a:p>
            <a:pPr marL="0" lvl="0" indent="0" algn="l" rtl="0">
              <a:lnSpc>
                <a:spcPct val="163636"/>
              </a:lnSpc>
              <a:spcBef>
                <a:spcPts val="1800"/>
              </a:spcBef>
              <a:spcAft>
                <a:spcPts val="0"/>
              </a:spcAft>
              <a:buClr>
                <a:schemeClr val="dk1"/>
              </a:buClr>
              <a:buSzPts val="1100"/>
              <a:buFont typeface="Arial"/>
              <a:buNone/>
            </a:pPr>
            <a:r>
              <a:rPr lang="en" sz="1800">
                <a:solidFill>
                  <a:srgbClr val="F3F3F3"/>
                </a:solidFill>
                <a:latin typeface="Roboto Mono"/>
                <a:ea typeface="Roboto Mono"/>
                <a:cs typeface="Roboto Mono"/>
                <a:sym typeface="Roboto Mono"/>
              </a:rPr>
              <a:t>dns_query sticky buffer contents:</a:t>
            </a:r>
            <a:r>
              <a:rPr lang="en" sz="1200">
                <a:solidFill>
                  <a:srgbClr val="F3F3F3"/>
                </a:solidFill>
                <a:latin typeface="Arial"/>
                <a:ea typeface="Arial"/>
                <a:cs typeface="Arial"/>
                <a:sym typeface="Arial"/>
              </a:rPr>
              <a:t>   </a:t>
            </a:r>
            <a:r>
              <a:rPr lang="en" sz="1400">
                <a:solidFill>
                  <a:srgbClr val="F3F3F3"/>
                </a:solidFill>
                <a:latin typeface="Roboto Mono"/>
                <a:ea typeface="Roboto Mono"/>
                <a:cs typeface="Roboto Mono"/>
                <a:sym typeface="Roboto Mono"/>
              </a:rPr>
              <a:t>mail.google.com</a:t>
            </a:r>
            <a:endParaRPr sz="1400">
              <a:solidFill>
                <a:srgbClr val="F3F3F3"/>
              </a:solidFill>
              <a:latin typeface="Roboto Mono"/>
              <a:ea typeface="Roboto Mono"/>
              <a:cs typeface="Roboto Mono"/>
              <a:sym typeface="Roboto Mono"/>
            </a:endParaRPr>
          </a:p>
          <a:p>
            <a:pPr marL="0" lvl="0" indent="0" algn="l" rtl="0">
              <a:spcBef>
                <a:spcPts val="18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9"/>
          <p:cNvSpPr txBox="1">
            <a:spLocks noGrp="1"/>
          </p:cNvSpPr>
          <p:nvPr>
            <p:ph type="ctrTitle"/>
          </p:nvPr>
        </p:nvSpPr>
        <p:spPr>
          <a:xfrm>
            <a:off x="1143000" y="983773"/>
            <a:ext cx="6858000" cy="893700"/>
          </a:xfrm>
          <a:prstGeom prst="rect">
            <a:avLst/>
          </a:prstGeom>
          <a:noFill/>
          <a:ln>
            <a:noFill/>
          </a:ln>
        </p:spPr>
        <p:txBody>
          <a:bodyPr spcFirstLastPara="1" wrap="square" lIns="68575" tIns="68575" rIns="68575" bIns="68575" anchor="ctr" anchorCtr="0">
            <a:noAutofit/>
          </a:bodyPr>
          <a:lstStyle/>
          <a:p>
            <a:pPr marL="0" marR="0" lvl="0" indent="0" algn="ctr" rtl="0">
              <a:lnSpc>
                <a:spcPct val="90000"/>
              </a:lnSpc>
              <a:spcBef>
                <a:spcPts val="0"/>
              </a:spcBef>
              <a:spcAft>
                <a:spcPts val="0"/>
              </a:spcAft>
              <a:buClr>
                <a:schemeClr val="dk1"/>
              </a:buClr>
              <a:buSzPts val="3000"/>
              <a:buFont typeface="Open Sans"/>
              <a:buNone/>
            </a:pPr>
            <a:r>
              <a:rPr lang="en" sz="4800"/>
              <a:t>Exercise: DNS Rules</a:t>
            </a:r>
            <a:endParaRPr sz="4800" i="0" u="none" strike="noStrike" cap="none">
              <a:solidFill>
                <a:schemeClr val="dk1"/>
              </a:solidFill>
            </a:endParaRPr>
          </a:p>
        </p:txBody>
      </p:sp>
      <p:sp>
        <p:nvSpPr>
          <p:cNvPr id="333" name="Google Shape;333;p59"/>
          <p:cNvSpPr txBox="1">
            <a:spLocks noGrp="1"/>
          </p:cNvSpPr>
          <p:nvPr>
            <p:ph type="subTitle" idx="1"/>
          </p:nvPr>
        </p:nvSpPr>
        <p:spPr>
          <a:xfrm>
            <a:off x="1143000" y="1877478"/>
            <a:ext cx="6858000" cy="1241700"/>
          </a:xfrm>
          <a:prstGeom prst="rect">
            <a:avLst/>
          </a:prstGeom>
        </p:spPr>
        <p:txBody>
          <a:bodyPr spcFirstLastPara="1" wrap="square" lIns="91425" tIns="91425" rIns="91425" bIns="91425" anchor="t" anchorCtr="0">
            <a:noAutofit/>
          </a:bodyPr>
          <a:lstStyle/>
          <a:p>
            <a:pPr marL="0" lvl="0" indent="0" algn="ctr" rtl="0">
              <a:spcBef>
                <a:spcPts val="800"/>
              </a:spcBef>
              <a:spcAft>
                <a:spcPts val="0"/>
              </a:spcAft>
              <a:buClr>
                <a:schemeClr val="dk1"/>
              </a:buClr>
              <a:buSzPts val="1100"/>
              <a:buFont typeface="Arial"/>
              <a:buNone/>
            </a:pPr>
            <a:r>
              <a:rPr lang="en"/>
              <a:t>CTF key: “vision”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60"/>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DNS Rules - Review</a:t>
            </a:r>
            <a:endParaRPr sz="3000" i="0" u="none" strike="noStrike" cap="none">
              <a:solidFill>
                <a:schemeClr val="dk1"/>
              </a:solidFill>
            </a:endParaRPr>
          </a:p>
        </p:txBody>
      </p:sp>
      <p:sp>
        <p:nvSpPr>
          <p:cNvPr id="339" name="Google Shape;339;p60"/>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000"/>
              <a:t>- Create ~/suricata/rules/dns.rules file</a:t>
            </a:r>
            <a:endParaRPr sz="2000"/>
          </a:p>
          <a:p>
            <a:pPr marL="0" lvl="0" indent="0" algn="l" rtl="0">
              <a:lnSpc>
                <a:spcPct val="115000"/>
              </a:lnSpc>
              <a:spcBef>
                <a:spcPts val="0"/>
              </a:spcBef>
              <a:spcAft>
                <a:spcPts val="0"/>
              </a:spcAft>
              <a:buClr>
                <a:schemeClr val="dk1"/>
              </a:buClr>
              <a:buSzPts val="1100"/>
              <a:buFont typeface="Arial"/>
              <a:buNone/>
            </a:pPr>
            <a:r>
              <a:rPr lang="en" sz="1800"/>
              <a:t>- Write rules to match the following (include `msg` and `sid`):</a:t>
            </a:r>
            <a:endParaRPr sz="2000"/>
          </a:p>
          <a:p>
            <a:pPr marL="0" marR="0" lvl="0" indent="0" algn="l" rtl="0">
              <a:lnSpc>
                <a:spcPct val="115000"/>
              </a:lnSpc>
              <a:spcBef>
                <a:spcPts val="0"/>
              </a:spcBef>
              <a:spcAft>
                <a:spcPts val="0"/>
              </a:spcAft>
              <a:buNone/>
            </a:pPr>
            <a:endParaRPr sz="2000"/>
          </a:p>
          <a:p>
            <a:pPr marL="0" lvl="0" indent="0" algn="l" rtl="0">
              <a:lnSpc>
                <a:spcPct val="115000"/>
              </a:lnSpc>
              <a:spcBef>
                <a:spcPts val="0"/>
              </a:spcBef>
              <a:spcAft>
                <a:spcPts val="0"/>
              </a:spcAft>
              <a:buClr>
                <a:schemeClr val="dk1"/>
              </a:buClr>
              <a:buSzPts val="1100"/>
              <a:buFont typeface="Arial"/>
              <a:buNone/>
            </a:pPr>
            <a:r>
              <a:rPr lang="en" sz="2000" b="1">
                <a:latin typeface="Roboto"/>
                <a:ea typeface="Roboto"/>
                <a:cs typeface="Roboto"/>
                <a:sym typeface="Roboto"/>
              </a:rPr>
              <a:t>1.</a:t>
            </a:r>
            <a:r>
              <a:rPr lang="en" sz="2000"/>
              <a:t> DNS lookups going to external IPs only</a:t>
            </a:r>
            <a:endParaRPr sz="2000"/>
          </a:p>
          <a:p>
            <a:pPr marL="0" lvl="0" indent="0" algn="l" rtl="0">
              <a:lnSpc>
                <a:spcPct val="115000"/>
              </a:lnSpc>
              <a:spcBef>
                <a:spcPts val="0"/>
              </a:spcBef>
              <a:spcAft>
                <a:spcPts val="0"/>
              </a:spcAft>
              <a:buClr>
                <a:schemeClr val="dk1"/>
              </a:buClr>
              <a:buSzPts val="1100"/>
              <a:buFont typeface="Arial"/>
              <a:buNone/>
            </a:pPr>
            <a:r>
              <a:rPr lang="en" sz="2000" b="1"/>
              <a:t>2. </a:t>
            </a:r>
            <a:r>
              <a:rPr lang="en" sz="2000"/>
              <a:t>DNS lookups going to external IPs with "bit" in the name</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61"/>
          <p:cNvSpPr txBox="1">
            <a:spLocks noGrp="1"/>
          </p:cNvSpPr>
          <p:nvPr>
            <p:ph type="title"/>
          </p:nvPr>
        </p:nvSpPr>
        <p:spPr>
          <a:xfrm>
            <a:off x="339000" y="122324"/>
            <a:ext cx="7886700" cy="747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Clr>
                <a:schemeClr val="dk1"/>
              </a:buClr>
              <a:buSzPts val="3000"/>
              <a:buFont typeface="Open Sans"/>
              <a:buNone/>
            </a:pPr>
            <a:r>
              <a:rPr lang="en"/>
              <a:t>DNS Rules - Review</a:t>
            </a:r>
            <a:endParaRPr sz="3000" i="0" u="none" strike="noStrike" cap="none">
              <a:solidFill>
                <a:schemeClr val="dk1"/>
              </a:solidFill>
            </a:endParaRPr>
          </a:p>
        </p:txBody>
      </p:sp>
      <p:sp>
        <p:nvSpPr>
          <p:cNvPr id="345" name="Google Shape;345;p61"/>
          <p:cNvSpPr txBox="1">
            <a:spLocks noGrp="1"/>
          </p:cNvSpPr>
          <p:nvPr>
            <p:ph type="body" idx="1"/>
          </p:nvPr>
        </p:nvSpPr>
        <p:spPr>
          <a:xfrm>
            <a:off x="339000" y="1140300"/>
            <a:ext cx="8530200" cy="32058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000" b="1"/>
              <a:t>1</a:t>
            </a:r>
            <a:r>
              <a:rPr lang="en" sz="2000" b="1">
                <a:latin typeface="Roboto"/>
                <a:ea typeface="Roboto"/>
                <a:cs typeface="Roboto"/>
                <a:sym typeface="Roboto"/>
              </a:rPr>
              <a:t>.</a:t>
            </a:r>
            <a:r>
              <a:rPr lang="en" sz="2000"/>
              <a:t> alert dns $HOME_NET any -&gt; $EXTERNAL_NET any (msg:"Test rule that fires on external DNS"; sid:1;)</a:t>
            </a:r>
            <a:br>
              <a:rPr lang="en" sz="2000"/>
            </a:br>
            <a:endParaRPr sz="2000"/>
          </a:p>
          <a:p>
            <a:pPr marL="0" marR="0" lvl="0" indent="0" algn="l" rtl="0">
              <a:lnSpc>
                <a:spcPct val="115000"/>
              </a:lnSpc>
              <a:spcBef>
                <a:spcPts val="0"/>
              </a:spcBef>
              <a:spcAft>
                <a:spcPts val="0"/>
              </a:spcAft>
              <a:buNone/>
            </a:pPr>
            <a:r>
              <a:rPr lang="en" sz="2000" b="1"/>
              <a:t>2.</a:t>
            </a:r>
            <a:r>
              <a:rPr lang="en" sz="2000"/>
              <a:t> alert dns $HOME_NET any -&gt; $EXTERNAL_NET any (msg:"Test rule that fires on external DNS with bit in the name"; dns_query; content:"bit"; sid:2;)</a:t>
            </a:r>
            <a:endParaRPr sz="2000"/>
          </a:p>
          <a:p>
            <a:pPr marL="0" marR="0" lvl="0" indent="0" algn="l" rtl="0">
              <a:lnSpc>
                <a:spcPct val="115000"/>
              </a:lnSpc>
              <a:spcBef>
                <a:spcPts val="0"/>
              </a:spcBef>
              <a:spcAft>
                <a:spcPts val="0"/>
              </a:spcAft>
              <a:buNone/>
            </a:pP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6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Other Useful Keyword Types</a:t>
            </a:r>
            <a:endParaRPr/>
          </a:p>
        </p:txBody>
      </p:sp>
      <p:sp>
        <p:nvSpPr>
          <p:cNvPr id="351" name="Google Shape;351;p6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Flow</a:t>
            </a:r>
            <a:endParaRPr/>
          </a:p>
          <a:p>
            <a:pPr marL="457200" lvl="0" indent="-419100" algn="l" rtl="0">
              <a:spcBef>
                <a:spcPts val="0"/>
              </a:spcBef>
              <a:spcAft>
                <a:spcPts val="0"/>
              </a:spcAft>
              <a:buSzPts val="3000"/>
              <a:buChar char="•"/>
            </a:pPr>
            <a:r>
              <a:rPr lang="en"/>
              <a:t>File</a:t>
            </a:r>
            <a:endParaRPr/>
          </a:p>
          <a:p>
            <a:pPr marL="457200" lvl="0" indent="-419100" algn="l" rtl="0">
              <a:spcBef>
                <a:spcPts val="0"/>
              </a:spcBef>
              <a:spcAft>
                <a:spcPts val="0"/>
              </a:spcAft>
              <a:buSzPts val="3000"/>
              <a:buChar char="•"/>
            </a:pPr>
            <a:r>
              <a:rPr lang="en"/>
              <a:t>SSL/TLS</a:t>
            </a:r>
            <a:endParaRPr/>
          </a:p>
          <a:p>
            <a:pPr marL="457200" lvl="0" indent="-419100" algn="l" rtl="0">
              <a:spcBef>
                <a:spcPts val="0"/>
              </a:spcBef>
              <a:spcAft>
                <a:spcPts val="0"/>
              </a:spcAft>
              <a:buSzPts val="3000"/>
              <a:buChar char="•"/>
            </a:pPr>
            <a:r>
              <a:rPr lang="en"/>
              <a:t>Modbus</a:t>
            </a:r>
            <a:endParaRPr/>
          </a:p>
          <a:p>
            <a:pPr marL="457200" lvl="0" indent="-419100" algn="l" rtl="0">
              <a:spcBef>
                <a:spcPts val="0"/>
              </a:spcBef>
              <a:spcAft>
                <a:spcPts val="0"/>
              </a:spcAft>
              <a:buSzPts val="3000"/>
              <a:buChar char="•"/>
            </a:pPr>
            <a:r>
              <a:rPr lang="en"/>
              <a:t>DNP3</a:t>
            </a:r>
            <a:endParaRPr/>
          </a:p>
          <a:p>
            <a:pPr marL="457200" lvl="0" indent="-419100" algn="l" rtl="0">
              <a:spcBef>
                <a:spcPts val="0"/>
              </a:spcBef>
              <a:spcAft>
                <a:spcPts val="0"/>
              </a:spcAft>
              <a:buSzPts val="3000"/>
              <a:buChar char="•"/>
            </a:pPr>
            <a:r>
              <a:rPr lang="en"/>
              <a:t>ENIP</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63"/>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Basics</a:t>
            </a:r>
            <a:endParaRPr sz="3000" i="0" u="none" strike="noStrike" cap="none">
              <a:solidFill>
                <a:schemeClr val="dk1"/>
              </a:solidFill>
            </a:endParaRPr>
          </a:p>
        </p:txBody>
      </p:sp>
      <p:sp>
        <p:nvSpPr>
          <p:cNvPr id="357" name="Google Shape;357;p63"/>
          <p:cNvSpPr txBox="1">
            <a:spLocks noGrp="1"/>
          </p:cNvSpPr>
          <p:nvPr>
            <p:ph type="body" idx="1"/>
          </p:nvPr>
        </p:nvSpPr>
        <p:spPr>
          <a:xfrm>
            <a:off x="628650" y="1146954"/>
            <a:ext cx="7886700" cy="2677500"/>
          </a:xfrm>
          <a:prstGeom prst="rect">
            <a:avLst/>
          </a:prstGeom>
          <a:noFill/>
          <a:ln>
            <a:noFill/>
          </a:ln>
        </p:spPr>
        <p:txBody>
          <a:bodyPr spcFirstLastPara="1" wrap="square" lIns="68575" tIns="68575" rIns="68575" bIns="68575" anchor="t" anchorCtr="0">
            <a:noAutofit/>
          </a:bodyPr>
          <a:lstStyle/>
          <a:p>
            <a:pPr marL="0" marR="0" lvl="0" indent="0" algn="l" rtl="0">
              <a:lnSpc>
                <a:spcPct val="150000"/>
              </a:lnSpc>
              <a:spcBef>
                <a:spcPts val="0"/>
              </a:spcBef>
              <a:spcAft>
                <a:spcPts val="0"/>
              </a:spcAft>
              <a:buClr>
                <a:schemeClr val="dk1"/>
              </a:buClr>
              <a:buSzPts val="1100"/>
              <a:buFont typeface="Arial"/>
              <a:buNone/>
            </a:pPr>
            <a:endParaRPr sz="2400"/>
          </a:p>
          <a:p>
            <a:pPr marL="0" marR="0" lvl="0" indent="0" algn="l" rtl="0">
              <a:lnSpc>
                <a:spcPct val="150000"/>
              </a:lnSpc>
              <a:spcBef>
                <a:spcPts val="0"/>
              </a:spcBef>
              <a:spcAft>
                <a:spcPts val="0"/>
              </a:spcAft>
              <a:buClr>
                <a:schemeClr val="dk1"/>
              </a:buClr>
              <a:buSzPts val="1100"/>
              <a:buFont typeface="Arial"/>
              <a:buNone/>
            </a:pPr>
            <a:r>
              <a:rPr lang="en" sz="2000">
                <a:latin typeface="Source Code Pro"/>
                <a:ea typeface="Source Code Pro"/>
                <a:cs typeface="Source Code Pro"/>
                <a:sym typeface="Source Code Pro"/>
              </a:rPr>
              <a:t>   </a:t>
            </a:r>
            <a:r>
              <a:rPr lang="en" sz="2000" b="1">
                <a:latin typeface="Source Code Pro"/>
                <a:ea typeface="Source Code Pro"/>
                <a:cs typeface="Source Code Pro"/>
                <a:sym typeface="Source Code Pro"/>
              </a:rPr>
              <a:t>^[a-zA-Z0-9._]+@[a-zA-Z0-9]+\.[a-zA-z]{2,3}$</a:t>
            </a:r>
            <a:endParaRPr sz="2000" b="1">
              <a:latin typeface="Source Code Pro"/>
              <a:ea typeface="Source Code Pro"/>
              <a:cs typeface="Source Code Pro"/>
              <a:sym typeface="Source Code Pro"/>
            </a:endParaRPr>
          </a:p>
          <a:p>
            <a:pPr marL="0" marR="0" lvl="0" indent="0" algn="l" rtl="0">
              <a:lnSpc>
                <a:spcPct val="150000"/>
              </a:lnSpc>
              <a:spcBef>
                <a:spcPts val="0"/>
              </a:spcBef>
              <a:spcAft>
                <a:spcPts val="0"/>
              </a:spcAft>
              <a:buNone/>
            </a:pPr>
            <a:endParaRPr sz="24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64"/>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What is Regex?</a:t>
            </a:r>
            <a:endParaRPr sz="3000" i="0" u="none" strike="noStrike" cap="none">
              <a:solidFill>
                <a:schemeClr val="dk1"/>
              </a:solidFill>
            </a:endParaRPr>
          </a:p>
        </p:txBody>
      </p:sp>
      <p:sp>
        <p:nvSpPr>
          <p:cNvPr id="363" name="Google Shape;363;p64"/>
          <p:cNvSpPr txBox="1">
            <a:spLocks noGrp="1"/>
          </p:cNvSpPr>
          <p:nvPr>
            <p:ph type="body" idx="1"/>
          </p:nvPr>
        </p:nvSpPr>
        <p:spPr>
          <a:xfrm>
            <a:off x="628650" y="1146954"/>
            <a:ext cx="7886700" cy="2677500"/>
          </a:xfrm>
          <a:prstGeom prst="rect">
            <a:avLst/>
          </a:prstGeom>
          <a:noFill/>
          <a:ln>
            <a:noFill/>
          </a:ln>
        </p:spPr>
        <p:txBody>
          <a:bodyPr spcFirstLastPara="1" wrap="square" lIns="68575" tIns="68575" rIns="68575" bIns="68575" anchor="t" anchorCtr="0">
            <a:noAutofit/>
          </a:bodyPr>
          <a:lstStyle/>
          <a:p>
            <a:pPr marL="0" marR="0" lvl="0" indent="0" algn="l" rtl="0">
              <a:lnSpc>
                <a:spcPct val="150000"/>
              </a:lnSpc>
              <a:spcBef>
                <a:spcPts val="0"/>
              </a:spcBef>
              <a:spcAft>
                <a:spcPts val="0"/>
              </a:spcAft>
              <a:buNone/>
            </a:pPr>
            <a:endParaRPr sz="2400"/>
          </a:p>
          <a:p>
            <a:pPr marL="0" marR="0" lvl="0" indent="0" algn="l" rtl="0">
              <a:lnSpc>
                <a:spcPct val="150000"/>
              </a:lnSpc>
              <a:spcBef>
                <a:spcPts val="0"/>
              </a:spcBef>
              <a:spcAft>
                <a:spcPts val="0"/>
              </a:spcAft>
              <a:buNone/>
            </a:pPr>
            <a:r>
              <a:rPr lang="en"/>
              <a:t>- text-based syntax to define patterns</a:t>
            </a:r>
            <a:endParaRPr/>
          </a:p>
          <a:p>
            <a:pPr marL="0" marR="0" lvl="0" indent="0" algn="l" rtl="0">
              <a:lnSpc>
                <a:spcPct val="150000"/>
              </a:lnSpc>
              <a:spcBef>
                <a:spcPts val="0"/>
              </a:spcBef>
              <a:spcAft>
                <a:spcPts val="0"/>
              </a:spcAft>
              <a:buNone/>
            </a:pPr>
            <a:r>
              <a:rPr lang="en"/>
              <a:t>- used to find / find &amp; replace text</a:t>
            </a:r>
            <a:endParaRPr/>
          </a:p>
          <a:p>
            <a:pPr marL="0" marR="0" lvl="0" indent="0" algn="l" rtl="0">
              <a:lnSpc>
                <a:spcPct val="150000"/>
              </a:lnSpc>
              <a:spcBef>
                <a:spcPts val="0"/>
              </a:spcBef>
              <a:spcAft>
                <a:spcPts val="0"/>
              </a:spcAft>
              <a:buNone/>
            </a:pPr>
            <a:endParaRPr/>
          </a:p>
          <a:p>
            <a:pPr marL="0" marR="0" lvl="0" indent="0" algn="l" rtl="0">
              <a:lnSpc>
                <a:spcPct val="150000"/>
              </a:lnSpc>
              <a:spcBef>
                <a:spcPts val="0"/>
              </a:spcBef>
              <a:spcAft>
                <a:spcPts val="0"/>
              </a:spcAft>
              <a:buClr>
                <a:srgbClr val="000000"/>
              </a:buClr>
              <a:buSzPts val="1100"/>
              <a:buFont typeface="Arial"/>
              <a:buNone/>
            </a:pPr>
            <a:endParaRPr/>
          </a:p>
          <a:p>
            <a:pPr marL="0" marR="0" lvl="0" indent="0" algn="l" rtl="0">
              <a:lnSpc>
                <a:spcPct val="150000"/>
              </a:lnSpc>
              <a:spcBef>
                <a:spcPts val="0"/>
              </a:spcBef>
              <a:spcAft>
                <a:spcPts val="0"/>
              </a:spcAft>
              <a:buNone/>
            </a:pPr>
            <a:endParaRPr sz="2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65"/>
          <p:cNvSpPr txBox="1">
            <a:spLocks noGrp="1"/>
          </p:cNvSpPr>
          <p:nvPr>
            <p:ph type="body" idx="1"/>
          </p:nvPr>
        </p:nvSpPr>
        <p:spPr>
          <a:xfrm>
            <a:off x="628650" y="1146949"/>
            <a:ext cx="7886700" cy="3068100"/>
          </a:xfrm>
          <a:prstGeom prst="rect">
            <a:avLst/>
          </a:prstGeom>
          <a:noFill/>
          <a:ln>
            <a:noFill/>
          </a:ln>
        </p:spPr>
        <p:txBody>
          <a:bodyPr spcFirstLastPara="1" wrap="square" lIns="68575" tIns="68575" rIns="68575" bIns="68575" anchor="t" anchorCtr="0">
            <a:noAutofit/>
          </a:bodyPr>
          <a:lstStyle/>
          <a:p>
            <a:pPr marL="0" marR="0" lvl="0" indent="457200" algn="l" rtl="0">
              <a:lnSpc>
                <a:spcPct val="115000"/>
              </a:lnSpc>
              <a:spcBef>
                <a:spcPts val="0"/>
              </a:spcBef>
              <a:spcAft>
                <a:spcPts val="0"/>
              </a:spcAft>
              <a:buNone/>
            </a:pPr>
            <a:r>
              <a:rPr lang="en"/>
              <a:t>- 	^</a:t>
            </a:r>
            <a:endParaRPr/>
          </a:p>
          <a:p>
            <a:pPr marL="0" marR="0" lvl="0" indent="457200" algn="l" rtl="0">
              <a:lnSpc>
                <a:spcPct val="115000"/>
              </a:lnSpc>
              <a:spcBef>
                <a:spcPts val="0"/>
              </a:spcBef>
              <a:spcAft>
                <a:spcPts val="0"/>
              </a:spcAft>
              <a:buNone/>
            </a:pPr>
            <a:r>
              <a:rPr lang="en"/>
              <a:t>- 	$</a:t>
            </a:r>
            <a:endParaRPr/>
          </a:p>
          <a:p>
            <a:pPr marL="0" marR="0" lvl="0" indent="457200" algn="l" rtl="0">
              <a:lnSpc>
                <a:spcPct val="115000"/>
              </a:lnSpc>
              <a:spcBef>
                <a:spcPts val="0"/>
              </a:spcBef>
              <a:spcAft>
                <a:spcPts val="0"/>
              </a:spcAft>
              <a:buNone/>
            </a:pPr>
            <a:r>
              <a:rPr lang="en"/>
              <a:t>- 	[ ]</a:t>
            </a:r>
            <a:endParaRPr/>
          </a:p>
          <a:p>
            <a:pPr marL="0" marR="0" lvl="0" indent="457200" algn="l" rtl="0">
              <a:lnSpc>
                <a:spcPct val="115000"/>
              </a:lnSpc>
              <a:spcBef>
                <a:spcPts val="0"/>
              </a:spcBef>
              <a:spcAft>
                <a:spcPts val="0"/>
              </a:spcAft>
              <a:buNone/>
            </a:pPr>
            <a:r>
              <a:rPr lang="en"/>
              <a:t>- 	{ }</a:t>
            </a:r>
            <a:endParaRPr/>
          </a:p>
          <a:p>
            <a:pPr marL="0" marR="0" lvl="0" indent="457200" algn="l" rtl="0">
              <a:lnSpc>
                <a:spcPct val="115000"/>
              </a:lnSpc>
              <a:spcBef>
                <a:spcPts val="0"/>
              </a:spcBef>
              <a:spcAft>
                <a:spcPts val="0"/>
              </a:spcAft>
              <a:buNone/>
            </a:pPr>
            <a:r>
              <a:rPr lang="en"/>
              <a:t>- 	+</a:t>
            </a:r>
            <a:endParaRPr/>
          </a:p>
          <a:p>
            <a:pPr marL="0" marR="0" lvl="0" indent="457200" algn="l" rtl="0">
              <a:lnSpc>
                <a:spcPct val="115000"/>
              </a:lnSpc>
              <a:spcBef>
                <a:spcPts val="0"/>
              </a:spcBef>
              <a:spcAft>
                <a:spcPts val="0"/>
              </a:spcAft>
              <a:buNone/>
            </a:pPr>
            <a:r>
              <a:rPr lang="en"/>
              <a:t>- 	[^0-9]</a:t>
            </a:r>
            <a:endParaRPr/>
          </a:p>
        </p:txBody>
      </p:sp>
      <p:sp>
        <p:nvSpPr>
          <p:cNvPr id="369" name="Google Shape;369;p65"/>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Basics</a:t>
            </a:r>
            <a:endParaRPr sz="3000" i="0" u="none" strike="noStrike" cap="none">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66"/>
          <p:cNvSpPr txBox="1">
            <a:spLocks noGrp="1"/>
          </p:cNvSpPr>
          <p:nvPr>
            <p:ph type="body" idx="1"/>
          </p:nvPr>
        </p:nvSpPr>
        <p:spPr>
          <a:xfrm>
            <a:off x="628650" y="1290925"/>
            <a:ext cx="6054000" cy="3341700"/>
          </a:xfrm>
          <a:prstGeom prst="rect">
            <a:avLst/>
          </a:prstGeom>
          <a:noFill/>
          <a:ln>
            <a:noFill/>
          </a:ln>
        </p:spPr>
        <p:txBody>
          <a:bodyPr spcFirstLastPara="1" wrap="square" lIns="68575" tIns="68575" rIns="68575" bIns="68575" anchor="t" anchorCtr="0">
            <a:noAutofit/>
          </a:bodyPr>
          <a:lstStyle/>
          <a:p>
            <a:pPr marL="457200" marR="0" lvl="0" indent="-361950" algn="l" rtl="0">
              <a:lnSpc>
                <a:spcPct val="115000"/>
              </a:lnSpc>
              <a:spcBef>
                <a:spcPts val="0"/>
              </a:spcBef>
              <a:spcAft>
                <a:spcPts val="0"/>
              </a:spcAft>
              <a:buSzPts val="2100"/>
              <a:buChar char="-"/>
            </a:pPr>
            <a:r>
              <a:rPr lang="en"/>
              <a:t>.</a:t>
            </a:r>
            <a:endParaRPr/>
          </a:p>
          <a:p>
            <a:pPr marL="457200" marR="0" lvl="0" indent="-361950" algn="l" rtl="0">
              <a:lnSpc>
                <a:spcPct val="115000"/>
              </a:lnSpc>
              <a:spcBef>
                <a:spcPts val="0"/>
              </a:spcBef>
              <a:spcAft>
                <a:spcPts val="0"/>
              </a:spcAft>
              <a:buSzPts val="2100"/>
              <a:buChar char="-"/>
            </a:pPr>
            <a:r>
              <a:rPr lang="en"/>
              <a:t>^</a:t>
            </a:r>
            <a:endParaRPr/>
          </a:p>
          <a:p>
            <a:pPr marL="457200" marR="0" lvl="0" indent="-361950" algn="l" rtl="0">
              <a:lnSpc>
                <a:spcPct val="115000"/>
              </a:lnSpc>
              <a:spcBef>
                <a:spcPts val="0"/>
              </a:spcBef>
              <a:spcAft>
                <a:spcPts val="0"/>
              </a:spcAft>
              <a:buSzPts val="2100"/>
              <a:buChar char="-"/>
            </a:pPr>
            <a:r>
              <a:rPr lang="en"/>
              <a:t>$</a:t>
            </a:r>
            <a:endParaRPr/>
          </a:p>
          <a:p>
            <a:pPr marL="457200" marR="0" lvl="0" indent="-361950" algn="l" rtl="0">
              <a:lnSpc>
                <a:spcPct val="115000"/>
              </a:lnSpc>
              <a:spcBef>
                <a:spcPts val="0"/>
              </a:spcBef>
              <a:spcAft>
                <a:spcPts val="0"/>
              </a:spcAft>
              <a:buSzPts val="2100"/>
              <a:buChar char="-"/>
            </a:pPr>
            <a:r>
              <a:rPr lang="en"/>
              <a:t>*</a:t>
            </a:r>
            <a:endParaRPr/>
          </a:p>
          <a:p>
            <a:pPr marL="457200" marR="0" lvl="0" indent="-361950" algn="l" rtl="0">
              <a:lnSpc>
                <a:spcPct val="115000"/>
              </a:lnSpc>
              <a:spcBef>
                <a:spcPts val="0"/>
              </a:spcBef>
              <a:spcAft>
                <a:spcPts val="0"/>
              </a:spcAft>
              <a:buSzPts val="2100"/>
              <a:buChar char="-"/>
            </a:pPr>
            <a:r>
              <a:rPr lang="en"/>
              <a:t>+</a:t>
            </a:r>
            <a:endParaRPr/>
          </a:p>
          <a:p>
            <a:pPr marL="457200" marR="0" lvl="0" indent="-361950" algn="l" rtl="0">
              <a:lnSpc>
                <a:spcPct val="115000"/>
              </a:lnSpc>
              <a:spcBef>
                <a:spcPts val="0"/>
              </a:spcBef>
              <a:spcAft>
                <a:spcPts val="0"/>
              </a:spcAft>
              <a:buSzPts val="2100"/>
              <a:buChar char="-"/>
            </a:pPr>
            <a:r>
              <a:rPr lang="en"/>
              <a:t>|</a:t>
            </a:r>
            <a:endParaRPr/>
          </a:p>
          <a:p>
            <a:pPr marL="0" marR="0" lvl="0" indent="457200" algn="l" rtl="0">
              <a:lnSpc>
                <a:spcPct val="115000"/>
              </a:lnSpc>
              <a:spcBef>
                <a:spcPts val="0"/>
              </a:spcBef>
              <a:spcAft>
                <a:spcPts val="0"/>
              </a:spcAft>
              <a:buNone/>
            </a:pPr>
            <a:endParaRPr/>
          </a:p>
        </p:txBody>
      </p:sp>
      <p:sp>
        <p:nvSpPr>
          <p:cNvPr id="375" name="Google Shape;375;p66"/>
          <p:cNvSpPr txBox="1">
            <a:spLocks noGrp="1"/>
          </p:cNvSpPr>
          <p:nvPr>
            <p:ph type="title"/>
          </p:nvPr>
        </p:nvSpPr>
        <p:spPr>
          <a:xfrm>
            <a:off x="628650" y="48667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PCRE escaped characters</a:t>
            </a:r>
            <a:endParaRPr sz="3000" i="0" u="none" strike="noStrike" cap="none">
              <a:solidFill>
                <a:schemeClr val="dk1"/>
              </a:solidFill>
            </a:endParaRPr>
          </a:p>
        </p:txBody>
      </p:sp>
      <p:sp>
        <p:nvSpPr>
          <p:cNvPr id="376" name="Google Shape;376;p66"/>
          <p:cNvSpPr txBox="1">
            <a:spLocks noGrp="1"/>
          </p:cNvSpPr>
          <p:nvPr>
            <p:ph type="body" idx="2"/>
          </p:nvPr>
        </p:nvSpPr>
        <p:spPr>
          <a:xfrm>
            <a:off x="3055200" y="1290775"/>
            <a:ext cx="5460300" cy="3341700"/>
          </a:xfrm>
          <a:prstGeom prst="rect">
            <a:avLst/>
          </a:prstGeom>
        </p:spPr>
        <p:txBody>
          <a:bodyPr spcFirstLastPara="1" wrap="square" lIns="91425" tIns="91425" rIns="91425" bIns="91425" anchor="t" anchorCtr="0">
            <a:noAutofit/>
          </a:bodyPr>
          <a:lstStyle/>
          <a:p>
            <a:pPr marL="457200" lvl="0" indent="-361950" algn="l" rtl="0">
              <a:lnSpc>
                <a:spcPct val="115000"/>
              </a:lnSpc>
              <a:spcBef>
                <a:spcPts val="0"/>
              </a:spcBef>
              <a:spcAft>
                <a:spcPts val="0"/>
              </a:spcAft>
              <a:buSzPts val="2100"/>
              <a:buChar char="-"/>
            </a:pPr>
            <a:r>
              <a:rPr lang="en"/>
              <a:t>?</a:t>
            </a:r>
            <a:endParaRPr/>
          </a:p>
          <a:p>
            <a:pPr marL="457200" lvl="0" indent="-361950" algn="l" rtl="0">
              <a:lnSpc>
                <a:spcPct val="115000"/>
              </a:lnSpc>
              <a:spcBef>
                <a:spcPts val="0"/>
              </a:spcBef>
              <a:spcAft>
                <a:spcPts val="0"/>
              </a:spcAft>
              <a:buSzPts val="2100"/>
              <a:buChar char="-"/>
            </a:pPr>
            <a:r>
              <a:rPr lang="en"/>
              <a:t>( )</a:t>
            </a:r>
            <a:endParaRPr/>
          </a:p>
          <a:p>
            <a:pPr marL="457200" lvl="0" indent="-361950" algn="l" rtl="0">
              <a:lnSpc>
                <a:spcPct val="115000"/>
              </a:lnSpc>
              <a:spcBef>
                <a:spcPts val="0"/>
              </a:spcBef>
              <a:spcAft>
                <a:spcPts val="0"/>
              </a:spcAft>
              <a:buSzPts val="2100"/>
              <a:buChar char="-"/>
            </a:pPr>
            <a:r>
              <a:rPr lang="en"/>
              <a:t>[ ]</a:t>
            </a:r>
            <a:endParaRPr/>
          </a:p>
          <a:p>
            <a:pPr marL="457200" lvl="0" indent="-361950" algn="l" rtl="0">
              <a:lnSpc>
                <a:spcPct val="115000"/>
              </a:lnSpc>
              <a:spcBef>
                <a:spcPts val="0"/>
              </a:spcBef>
              <a:spcAft>
                <a:spcPts val="0"/>
              </a:spcAft>
              <a:buSzPts val="2100"/>
              <a:buChar char="-"/>
            </a:pPr>
            <a:r>
              <a:rPr lang="en"/>
              <a:t>{ }</a:t>
            </a:r>
            <a:endParaRPr/>
          </a:p>
          <a:p>
            <a:pPr marL="457200" lvl="0" indent="-361950" algn="l" rtl="0">
              <a:lnSpc>
                <a:spcPct val="115000"/>
              </a:lnSpc>
              <a:spcBef>
                <a:spcPts val="0"/>
              </a:spcBef>
              <a:spcAft>
                <a:spcPts val="0"/>
              </a:spcAft>
              <a:buSzPts val="2100"/>
              <a:buChar char="-"/>
            </a:pPr>
            <a:r>
              <a:rPr lang="en"/>
              <a:t>\</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67"/>
          <p:cNvSpPr txBox="1">
            <a:spLocks noGrp="1"/>
          </p:cNvSpPr>
          <p:nvPr>
            <p:ph type="ctrTitle"/>
          </p:nvPr>
        </p:nvSpPr>
        <p:spPr>
          <a:xfrm>
            <a:off x="1143000" y="983773"/>
            <a:ext cx="6858000" cy="893700"/>
          </a:xfrm>
          <a:prstGeom prst="rect">
            <a:avLst/>
          </a:prstGeom>
          <a:noFill/>
          <a:ln>
            <a:noFill/>
          </a:ln>
        </p:spPr>
        <p:txBody>
          <a:bodyPr spcFirstLastPara="1" wrap="square" lIns="68575" tIns="68575" rIns="68575" bIns="68575" anchor="ctr" anchorCtr="0">
            <a:noAutofit/>
          </a:bodyPr>
          <a:lstStyle/>
          <a:p>
            <a:pPr marL="0" marR="0" lvl="0" indent="0" algn="ctr" rtl="0">
              <a:lnSpc>
                <a:spcPct val="90000"/>
              </a:lnSpc>
              <a:spcBef>
                <a:spcPts val="0"/>
              </a:spcBef>
              <a:spcAft>
                <a:spcPts val="0"/>
              </a:spcAft>
              <a:buClr>
                <a:schemeClr val="dk1"/>
              </a:buClr>
              <a:buSzPts val="3000"/>
              <a:buFont typeface="Open Sans"/>
              <a:buNone/>
            </a:pPr>
            <a:r>
              <a:rPr lang="en" sz="4800"/>
              <a:t>Exercise: Regex</a:t>
            </a:r>
            <a:endParaRPr sz="4800" i="0" u="none" strike="noStrike" cap="none">
              <a:solidFill>
                <a:schemeClr val="dk1"/>
              </a:solidFill>
            </a:endParaRPr>
          </a:p>
        </p:txBody>
      </p:sp>
      <p:sp>
        <p:nvSpPr>
          <p:cNvPr id="382" name="Google Shape;382;p67"/>
          <p:cNvSpPr txBox="1">
            <a:spLocks noGrp="1"/>
          </p:cNvSpPr>
          <p:nvPr>
            <p:ph type="subTitle" idx="1"/>
          </p:nvPr>
        </p:nvSpPr>
        <p:spPr>
          <a:xfrm>
            <a:off x="1143000" y="1877478"/>
            <a:ext cx="6858000" cy="1241700"/>
          </a:xfrm>
          <a:prstGeom prst="rect">
            <a:avLst/>
          </a:prstGeom>
        </p:spPr>
        <p:txBody>
          <a:bodyPr spcFirstLastPara="1" wrap="square" lIns="91425" tIns="91425" rIns="91425" bIns="91425" anchor="t" anchorCtr="0">
            <a:noAutofit/>
          </a:bodyPr>
          <a:lstStyle/>
          <a:p>
            <a:pPr marL="0" lvl="0" indent="0" algn="ctr" rtl="0">
              <a:spcBef>
                <a:spcPts val="800"/>
              </a:spcBef>
              <a:spcAft>
                <a:spcPts val="0"/>
              </a:spcAft>
              <a:buClr>
                <a:schemeClr val="dk1"/>
              </a:buClr>
              <a:buSzPts val="1100"/>
              <a:buFont typeface="Arial"/>
              <a:buNone/>
            </a:pPr>
            <a:r>
              <a:rPr lang="en"/>
              <a:t>CTF key: “horse”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3"/>
          <p:cNvSpPr txBox="1">
            <a:spLocks noGrp="1"/>
          </p:cNvSpPr>
          <p:nvPr>
            <p:ph type="body" idx="1"/>
          </p:nvPr>
        </p:nvSpPr>
        <p:spPr>
          <a:xfrm>
            <a:off x="628650" y="1111750"/>
            <a:ext cx="7886700" cy="31260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2400"/>
              <a:t>tcp $HOME_NET any -&gt; $EXTERNAL_NET any</a:t>
            </a:r>
            <a:endParaRPr sz="2400"/>
          </a:p>
          <a:p>
            <a:pPr marL="0" marR="0" lvl="0" indent="0" algn="l" rtl="0">
              <a:lnSpc>
                <a:spcPct val="115000"/>
              </a:lnSpc>
              <a:spcBef>
                <a:spcPts val="0"/>
              </a:spcBef>
              <a:spcAft>
                <a:spcPts val="0"/>
              </a:spcAft>
              <a:buNone/>
            </a:pPr>
            <a:endParaRPr sz="1800"/>
          </a:p>
          <a:p>
            <a:pPr marL="0" marR="0" lvl="0" indent="457200" algn="l" rtl="0">
              <a:lnSpc>
                <a:spcPct val="115000"/>
              </a:lnSpc>
              <a:spcBef>
                <a:spcPts val="0"/>
              </a:spcBef>
              <a:spcAft>
                <a:spcPts val="0"/>
              </a:spcAft>
              <a:buNone/>
            </a:pPr>
            <a:r>
              <a:rPr lang="en" sz="1800"/>
              <a:t>- Protocol - tcp / udp / icmp / ip (all) / more  </a:t>
            </a:r>
            <a:endParaRPr sz="1800"/>
          </a:p>
          <a:p>
            <a:pPr marL="0" marR="0" lvl="0" indent="457200" algn="l" rtl="0">
              <a:lnSpc>
                <a:spcPct val="115000"/>
              </a:lnSpc>
              <a:spcBef>
                <a:spcPts val="0"/>
              </a:spcBef>
              <a:spcAft>
                <a:spcPts val="0"/>
              </a:spcAft>
              <a:buNone/>
            </a:pPr>
            <a:r>
              <a:rPr lang="en" sz="1800"/>
              <a:t>- Source to Destination  </a:t>
            </a:r>
            <a:endParaRPr sz="1800"/>
          </a:p>
          <a:p>
            <a:pPr marL="0" marR="0" lvl="0" indent="457200" algn="l" rtl="0">
              <a:lnSpc>
                <a:spcPct val="115000"/>
              </a:lnSpc>
              <a:spcBef>
                <a:spcPts val="0"/>
              </a:spcBef>
              <a:spcAft>
                <a:spcPts val="0"/>
              </a:spcAft>
              <a:buNone/>
            </a:pPr>
            <a:r>
              <a:rPr lang="en" sz="1800"/>
              <a:t>- $HOME_NET / EXTERNAL_NET - variable defined in config</a:t>
            </a:r>
            <a:endParaRPr sz="1800"/>
          </a:p>
          <a:p>
            <a:pPr marL="0" marR="0" lvl="0" indent="457200" algn="l" rtl="0">
              <a:lnSpc>
                <a:spcPct val="115000"/>
              </a:lnSpc>
              <a:spcBef>
                <a:spcPts val="0"/>
              </a:spcBef>
              <a:spcAft>
                <a:spcPts val="0"/>
              </a:spcAft>
              <a:buNone/>
            </a:pPr>
            <a:r>
              <a:rPr lang="en" sz="1800"/>
              <a:t>- any - port  </a:t>
            </a:r>
            <a:endParaRPr sz="1800"/>
          </a:p>
          <a:p>
            <a:pPr marL="0" marR="0" lvl="0" indent="457200" algn="l" rtl="0">
              <a:lnSpc>
                <a:spcPct val="115000"/>
              </a:lnSpc>
              <a:spcBef>
                <a:spcPts val="0"/>
              </a:spcBef>
              <a:spcAft>
                <a:spcPts val="0"/>
              </a:spcAft>
              <a:buNone/>
            </a:pPr>
            <a:r>
              <a:rPr lang="en" sz="1800"/>
              <a:t>- Direction - `-&gt;` and `&lt;&gt;`  </a:t>
            </a:r>
            <a:endParaRPr sz="1800"/>
          </a:p>
          <a:p>
            <a:pPr marL="0" marR="0" lvl="0" indent="457200" algn="l" rtl="0">
              <a:lnSpc>
                <a:spcPct val="115000"/>
              </a:lnSpc>
              <a:spcBef>
                <a:spcPts val="0"/>
              </a:spcBef>
              <a:spcAft>
                <a:spcPts val="0"/>
              </a:spcAft>
              <a:buNone/>
            </a:pPr>
            <a:endParaRPr sz="1400"/>
          </a:p>
          <a:p>
            <a:pPr marL="0" marR="0" lvl="0" indent="0" algn="l" rtl="0">
              <a:lnSpc>
                <a:spcPct val="115000"/>
              </a:lnSpc>
              <a:spcBef>
                <a:spcPts val="0"/>
              </a:spcBef>
              <a:spcAft>
                <a:spcPts val="0"/>
              </a:spcAft>
              <a:buNone/>
            </a:pPr>
            <a:endParaRPr sz="14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p:txBody>
      </p:sp>
      <p:sp>
        <p:nvSpPr>
          <p:cNvPr id="109" name="Google Shape;109;p23"/>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Header</a:t>
            </a:r>
            <a:endParaRPr sz="3000" i="0" u="none" strike="noStrike" cap="none">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8"/>
          <p:cNvSpPr txBox="1">
            <a:spLocks noGrp="1"/>
          </p:cNvSpPr>
          <p:nvPr>
            <p:ph type="body" idx="1"/>
          </p:nvPr>
        </p:nvSpPr>
        <p:spPr>
          <a:xfrm>
            <a:off x="628650" y="1146949"/>
            <a:ext cx="7886700" cy="30681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endParaRPr/>
          </a:p>
          <a:p>
            <a:pPr marL="0" marR="0" lvl="0" indent="0" algn="l" rtl="0">
              <a:lnSpc>
                <a:spcPct val="115000"/>
              </a:lnSpc>
              <a:spcBef>
                <a:spcPts val="0"/>
              </a:spcBef>
              <a:spcAft>
                <a:spcPts val="0"/>
              </a:spcAft>
              <a:buNone/>
            </a:pPr>
            <a:r>
              <a:rPr lang="en"/>
              <a:t>Write an expression to match the following phone numbers:  </a:t>
            </a:r>
            <a:endParaRPr/>
          </a:p>
          <a:p>
            <a:pPr marL="2286000" marR="0" lvl="0" indent="457200" algn="l" rtl="0">
              <a:lnSpc>
                <a:spcPct val="115000"/>
              </a:lnSpc>
              <a:spcBef>
                <a:spcPts val="0"/>
              </a:spcBef>
              <a:spcAft>
                <a:spcPts val="0"/>
              </a:spcAft>
              <a:buNone/>
            </a:pPr>
            <a:r>
              <a:rPr lang="en" b="1">
                <a:latin typeface="Roboto"/>
                <a:ea typeface="Roboto"/>
                <a:cs typeface="Roboto"/>
                <a:sym typeface="Roboto"/>
              </a:rPr>
              <a:t>212-867-5309</a:t>
            </a:r>
            <a:endParaRPr b="1">
              <a:latin typeface="Roboto"/>
              <a:ea typeface="Roboto"/>
              <a:cs typeface="Roboto"/>
              <a:sym typeface="Roboto"/>
            </a:endParaRPr>
          </a:p>
          <a:p>
            <a:pPr marL="2286000" marR="0" lvl="0" indent="457200" algn="l" rtl="0">
              <a:lnSpc>
                <a:spcPct val="115000"/>
              </a:lnSpc>
              <a:spcBef>
                <a:spcPts val="0"/>
              </a:spcBef>
              <a:spcAft>
                <a:spcPts val="0"/>
              </a:spcAft>
              <a:buNone/>
            </a:pPr>
            <a:r>
              <a:rPr lang="en" b="1"/>
              <a:t>605-475-6968</a:t>
            </a:r>
            <a:endParaRPr b="1"/>
          </a:p>
          <a:p>
            <a:pPr marL="2286000" marR="0" lvl="0" indent="457200" algn="l" rtl="0">
              <a:lnSpc>
                <a:spcPct val="115000"/>
              </a:lnSpc>
              <a:spcBef>
                <a:spcPts val="0"/>
              </a:spcBef>
              <a:spcAft>
                <a:spcPts val="0"/>
              </a:spcAft>
              <a:buNone/>
            </a:pPr>
            <a:r>
              <a:rPr lang="en" b="1"/>
              <a:t>888-447-5594</a:t>
            </a:r>
            <a:endParaRPr b="1"/>
          </a:p>
        </p:txBody>
      </p:sp>
      <p:sp>
        <p:nvSpPr>
          <p:cNvPr id="388" name="Google Shape;388;p68"/>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Exercise #1</a:t>
            </a:r>
            <a:endParaRPr sz="3000" i="0" u="none" strike="noStrike" cap="none">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69"/>
          <p:cNvSpPr txBox="1">
            <a:spLocks noGrp="1"/>
          </p:cNvSpPr>
          <p:nvPr>
            <p:ph type="body" idx="1"/>
          </p:nvPr>
        </p:nvSpPr>
        <p:spPr>
          <a:xfrm>
            <a:off x="628650" y="1277450"/>
            <a:ext cx="7886700" cy="29376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a:t>Write a regex pattern that will match both of the following email addresses:  </a:t>
            </a:r>
            <a:endParaRPr/>
          </a:p>
          <a:p>
            <a:pPr marL="0" marR="0" lvl="0" indent="0" algn="l" rtl="0">
              <a:lnSpc>
                <a:spcPct val="115000"/>
              </a:lnSpc>
              <a:spcBef>
                <a:spcPts val="0"/>
              </a:spcBef>
              <a:spcAft>
                <a:spcPts val="0"/>
              </a:spcAft>
              <a:buNone/>
            </a:pPr>
            <a:endParaRPr/>
          </a:p>
          <a:p>
            <a:pPr marL="914400" marR="0" lvl="0" indent="457200" algn="l" rtl="0">
              <a:lnSpc>
                <a:spcPct val="115000"/>
              </a:lnSpc>
              <a:spcBef>
                <a:spcPts val="0"/>
              </a:spcBef>
              <a:spcAft>
                <a:spcPts val="0"/>
              </a:spcAft>
              <a:buNone/>
            </a:pPr>
            <a:r>
              <a:rPr lang="en" b="1">
                <a:latin typeface="Roboto"/>
                <a:ea typeface="Roboto"/>
                <a:cs typeface="Roboto"/>
                <a:sym typeface="Roboto"/>
              </a:rPr>
              <a:t>bill_lumbergh@initech.com</a:t>
            </a:r>
            <a:endParaRPr b="1">
              <a:latin typeface="Roboto"/>
              <a:ea typeface="Roboto"/>
              <a:cs typeface="Roboto"/>
              <a:sym typeface="Roboto"/>
            </a:endParaRPr>
          </a:p>
          <a:p>
            <a:pPr marL="914400" marR="0" lvl="0" indent="457200" algn="l" rtl="0">
              <a:lnSpc>
                <a:spcPct val="115000"/>
              </a:lnSpc>
              <a:spcBef>
                <a:spcPts val="0"/>
              </a:spcBef>
              <a:spcAft>
                <a:spcPts val="0"/>
              </a:spcAft>
              <a:buNone/>
            </a:pPr>
            <a:r>
              <a:rPr lang="en" b="1">
                <a:latin typeface="Roboto"/>
                <a:ea typeface="Roboto"/>
                <a:cs typeface="Roboto"/>
                <a:sym typeface="Roboto"/>
              </a:rPr>
              <a:t>michael.bolton@penetrode.com</a:t>
            </a:r>
            <a:r>
              <a:rPr lang="en"/>
              <a:t>  </a:t>
            </a:r>
            <a:endParaRPr/>
          </a:p>
          <a:p>
            <a:pPr marL="0" marR="0" lvl="0" indent="0" algn="l" rtl="0">
              <a:lnSpc>
                <a:spcPct val="115000"/>
              </a:lnSpc>
              <a:spcBef>
                <a:spcPts val="0"/>
              </a:spcBef>
              <a:spcAft>
                <a:spcPts val="0"/>
              </a:spcAft>
              <a:buNone/>
            </a:pPr>
            <a:endParaRPr/>
          </a:p>
        </p:txBody>
      </p:sp>
      <p:sp>
        <p:nvSpPr>
          <p:cNvPr id="394" name="Google Shape;394;p69"/>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Exercise #2</a:t>
            </a:r>
            <a:endParaRPr sz="3000" i="0" u="none" strike="noStrike" cap="none">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70"/>
          <p:cNvSpPr txBox="1">
            <a:spLocks noGrp="1"/>
          </p:cNvSpPr>
          <p:nvPr>
            <p:ph type="body" idx="1"/>
          </p:nvPr>
        </p:nvSpPr>
        <p:spPr>
          <a:xfrm>
            <a:off x="628650" y="1058325"/>
            <a:ext cx="7886700" cy="31566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a:t>Write a regex pattern that will match all of the following ip addresses:  </a:t>
            </a:r>
            <a:endParaRPr/>
          </a:p>
          <a:p>
            <a:pPr marL="0" marR="0" lvl="0" indent="0" algn="l" rtl="0">
              <a:lnSpc>
                <a:spcPct val="115000"/>
              </a:lnSpc>
              <a:spcBef>
                <a:spcPts val="0"/>
              </a:spcBef>
              <a:spcAft>
                <a:spcPts val="0"/>
              </a:spcAft>
              <a:buNone/>
            </a:pPr>
            <a:endParaRPr sz="1000"/>
          </a:p>
          <a:p>
            <a:pPr marL="2286000" marR="0" lvl="0" indent="457200" algn="l" rtl="0">
              <a:lnSpc>
                <a:spcPct val="115000"/>
              </a:lnSpc>
              <a:spcBef>
                <a:spcPts val="0"/>
              </a:spcBef>
              <a:spcAft>
                <a:spcPts val="0"/>
              </a:spcAft>
              <a:buNone/>
            </a:pPr>
            <a:r>
              <a:rPr lang="en" b="1">
                <a:latin typeface="Roboto"/>
                <a:ea typeface="Roboto"/>
                <a:cs typeface="Roboto"/>
                <a:sym typeface="Roboto"/>
              </a:rPr>
              <a:t>192.168.20.1</a:t>
            </a:r>
            <a:endParaRPr b="1">
              <a:latin typeface="Roboto"/>
              <a:ea typeface="Roboto"/>
              <a:cs typeface="Roboto"/>
              <a:sym typeface="Roboto"/>
            </a:endParaRPr>
          </a:p>
          <a:p>
            <a:pPr marL="2286000" marR="0" lvl="0" indent="457200" algn="l" rtl="0">
              <a:lnSpc>
                <a:spcPct val="115000"/>
              </a:lnSpc>
              <a:spcBef>
                <a:spcPts val="0"/>
              </a:spcBef>
              <a:spcAft>
                <a:spcPts val="0"/>
              </a:spcAft>
              <a:buNone/>
            </a:pPr>
            <a:r>
              <a:rPr lang="en" b="1">
                <a:latin typeface="Roboto"/>
                <a:ea typeface="Roboto"/>
                <a:cs typeface="Roboto"/>
                <a:sym typeface="Roboto"/>
              </a:rPr>
              <a:t>172.16.9.254</a:t>
            </a:r>
            <a:endParaRPr b="1">
              <a:latin typeface="Roboto"/>
              <a:ea typeface="Roboto"/>
              <a:cs typeface="Roboto"/>
              <a:sym typeface="Roboto"/>
            </a:endParaRPr>
          </a:p>
          <a:p>
            <a:pPr marL="2286000" marR="0" lvl="0" indent="457200" algn="l" rtl="0">
              <a:lnSpc>
                <a:spcPct val="115000"/>
              </a:lnSpc>
              <a:spcBef>
                <a:spcPts val="0"/>
              </a:spcBef>
              <a:spcAft>
                <a:spcPts val="0"/>
              </a:spcAft>
              <a:buNone/>
            </a:pPr>
            <a:r>
              <a:rPr lang="en" b="1">
                <a:latin typeface="Roboto"/>
                <a:ea typeface="Roboto"/>
                <a:cs typeface="Roboto"/>
                <a:sym typeface="Roboto"/>
              </a:rPr>
              <a:t>10.0.0.1  </a:t>
            </a:r>
            <a:endParaRPr b="1">
              <a:latin typeface="Roboto"/>
              <a:ea typeface="Roboto"/>
              <a:cs typeface="Roboto"/>
              <a:sym typeface="Roboto"/>
            </a:endParaRPr>
          </a:p>
          <a:p>
            <a:pPr marL="0" marR="0" lvl="0" indent="0" algn="l" rtl="0">
              <a:lnSpc>
                <a:spcPct val="115000"/>
              </a:lnSpc>
              <a:spcBef>
                <a:spcPts val="0"/>
              </a:spcBef>
              <a:spcAft>
                <a:spcPts val="0"/>
              </a:spcAft>
              <a:buNone/>
            </a:pPr>
            <a:endParaRPr/>
          </a:p>
        </p:txBody>
      </p:sp>
      <p:sp>
        <p:nvSpPr>
          <p:cNvPr id="400" name="Google Shape;400;p70"/>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Exercise #3</a:t>
            </a:r>
            <a:endParaRPr sz="3000" i="0" u="none" strike="noStrike" cap="none">
              <a:solidFill>
                <a:schemeClr val="dk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71"/>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Regex Bonus</a:t>
            </a:r>
            <a:endParaRPr sz="3000" i="0" u="none" strike="noStrike" cap="none">
              <a:solidFill>
                <a:schemeClr val="dk1"/>
              </a:solidFill>
            </a:endParaRPr>
          </a:p>
        </p:txBody>
      </p:sp>
      <p:sp>
        <p:nvSpPr>
          <p:cNvPr id="406" name="Google Shape;406;p71"/>
          <p:cNvSpPr txBox="1">
            <a:spLocks noGrp="1"/>
          </p:cNvSpPr>
          <p:nvPr>
            <p:ph type="body" idx="1"/>
          </p:nvPr>
        </p:nvSpPr>
        <p:spPr>
          <a:xfrm>
            <a:off x="628650" y="1058325"/>
            <a:ext cx="7886700" cy="31566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endParaRPr/>
          </a:p>
          <a:p>
            <a:pPr marL="0" marR="0" lvl="0" indent="0" algn="l" rtl="0">
              <a:lnSpc>
                <a:spcPct val="115000"/>
              </a:lnSpc>
              <a:spcBef>
                <a:spcPts val="0"/>
              </a:spcBef>
              <a:spcAft>
                <a:spcPts val="0"/>
              </a:spcAft>
              <a:buNone/>
            </a:pPr>
            <a:r>
              <a:rPr lang="en"/>
              <a:t>- https://regexr.com/</a:t>
            </a:r>
            <a:endParaRPr/>
          </a:p>
          <a:p>
            <a:pPr marL="0" marR="0" lvl="0" indent="0" algn="l" rtl="0">
              <a:lnSpc>
                <a:spcPct val="115000"/>
              </a:lnSpc>
              <a:spcBef>
                <a:spcPts val="0"/>
              </a:spcBef>
              <a:spcAft>
                <a:spcPts val="0"/>
              </a:spcAft>
              <a:buNone/>
            </a:pPr>
            <a:r>
              <a:rPr lang="en"/>
              <a:t>- you just leveled up your VIM skillz</a:t>
            </a:r>
            <a:endParaRPr/>
          </a:p>
          <a:p>
            <a:pPr marL="0" marR="0" lvl="0" indent="0" algn="l" rtl="0">
              <a:lnSpc>
                <a:spcPct val="115000"/>
              </a:lnSpc>
              <a:spcBef>
                <a:spcPts val="0"/>
              </a:spcBef>
              <a:spcAft>
                <a:spcPts val="0"/>
              </a:spcAft>
              <a:buNone/>
            </a:pPr>
            <a:r>
              <a:rPr lang="en"/>
              <a:t>- everyday cli usage: </a:t>
            </a:r>
            <a:endParaRPr/>
          </a:p>
          <a:p>
            <a:pPr marL="914400" marR="0" lvl="0" indent="457200" algn="l" rtl="0">
              <a:lnSpc>
                <a:spcPct val="115000"/>
              </a:lnSpc>
              <a:spcBef>
                <a:spcPts val="0"/>
              </a:spcBef>
              <a:spcAft>
                <a:spcPts val="0"/>
              </a:spcAft>
              <a:buNone/>
            </a:pPr>
            <a:r>
              <a:rPr lang="en"/>
              <a:t>egrep 	&amp; 	grep -e</a:t>
            </a:r>
            <a:endParaRPr/>
          </a:p>
          <a:p>
            <a:pPr marL="0" marR="0" lvl="0" indent="0" algn="l" rtl="0">
              <a:lnSpc>
                <a:spcPct val="115000"/>
              </a:lnSpc>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7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PCRE</a:t>
            </a:r>
            <a:endParaRPr/>
          </a:p>
        </p:txBody>
      </p:sp>
      <p:sp>
        <p:nvSpPr>
          <p:cNvPr id="412" name="Google Shape;412;p7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381000" algn="l" rtl="0">
              <a:spcBef>
                <a:spcPts val="800"/>
              </a:spcBef>
              <a:spcAft>
                <a:spcPts val="0"/>
              </a:spcAft>
              <a:buSzPts val="2400"/>
              <a:buChar char="•"/>
            </a:pPr>
            <a:r>
              <a:rPr lang="en" sz="2400"/>
              <a:t>Academic Example</a:t>
            </a:r>
            <a:endParaRPr sz="2400"/>
          </a:p>
          <a:p>
            <a:pPr marL="914400" lvl="1" indent="-381000" algn="l" rtl="0">
              <a:spcBef>
                <a:spcPts val="0"/>
              </a:spcBef>
              <a:spcAft>
                <a:spcPts val="0"/>
              </a:spcAft>
              <a:buSzPts val="2400"/>
              <a:buChar char="•"/>
            </a:pPr>
            <a:r>
              <a:rPr lang="en"/>
              <a:t>pcre: “/&lt;regex&gt;/&lt;flags&gt;”;</a:t>
            </a:r>
            <a:endParaRPr/>
          </a:p>
          <a:p>
            <a:pPr marL="457200" lvl="0" indent="-381000" algn="l" rtl="0">
              <a:spcBef>
                <a:spcPts val="0"/>
              </a:spcBef>
              <a:spcAft>
                <a:spcPts val="0"/>
              </a:spcAft>
              <a:buSzPts val="2400"/>
              <a:buChar char="•"/>
            </a:pPr>
            <a:r>
              <a:rPr lang="en" sz="2400"/>
              <a:t>Expensive to run, can cause negative performance</a:t>
            </a:r>
            <a:endParaRPr sz="2400"/>
          </a:p>
          <a:p>
            <a:pPr marL="457200" lvl="0" indent="-381000" algn="l" rtl="0">
              <a:spcBef>
                <a:spcPts val="0"/>
              </a:spcBef>
              <a:spcAft>
                <a:spcPts val="0"/>
              </a:spcAft>
              <a:buSzPts val="2400"/>
              <a:buChar char="•"/>
            </a:pPr>
            <a:r>
              <a:rPr lang="en" sz="2400"/>
              <a:t>Typically combined with the content option</a:t>
            </a:r>
            <a:endParaRPr sz="2400"/>
          </a:p>
          <a:p>
            <a:pPr marL="0" lvl="0" indent="0" algn="l" rtl="0">
              <a:spcBef>
                <a:spcPts val="800"/>
              </a:spcBef>
              <a:spcAft>
                <a:spcPts val="0"/>
              </a:spcAft>
              <a:buNone/>
            </a:pPr>
            <a:endParaRPr sz="2400"/>
          </a:p>
        </p:txBody>
      </p:sp>
      <p:graphicFrame>
        <p:nvGraphicFramePr>
          <p:cNvPr id="413" name="Google Shape;413;p72"/>
          <p:cNvGraphicFramePr/>
          <p:nvPr/>
        </p:nvGraphicFramePr>
        <p:xfrm>
          <a:off x="952500" y="2914650"/>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t>Flags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a:t>Description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i</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a:t>case insensitive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a:t>. now matches line break characters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m</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a:t>Will search patterns across multiple lines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73"/>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PCRE</a:t>
            </a:r>
            <a:endParaRPr/>
          </a:p>
        </p:txBody>
      </p:sp>
      <p:sp>
        <p:nvSpPr>
          <p:cNvPr id="419" name="Google Shape;419;p73"/>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Real World Example</a:t>
            </a:r>
            <a:endParaRPr/>
          </a:p>
          <a:p>
            <a:pPr marL="914400" lvl="1" indent="-381000" algn="l" rtl="0">
              <a:spcBef>
                <a:spcPts val="0"/>
              </a:spcBef>
              <a:spcAft>
                <a:spcPts val="0"/>
              </a:spcAft>
              <a:buSzPts val="2400"/>
              <a:buChar char="•"/>
            </a:pPr>
            <a:r>
              <a:rPr lang="en">
                <a:latin typeface="Source Code Pro"/>
                <a:ea typeface="Source Code Pro"/>
                <a:cs typeface="Source Code Pro"/>
                <a:sym typeface="Source Code Pro"/>
              </a:rPr>
              <a:t>pcre: “/(w{3}\.)?google.*/”;</a:t>
            </a:r>
            <a:endParaRPr>
              <a:latin typeface="Source Code Pro"/>
              <a:ea typeface="Source Code Pro"/>
              <a:cs typeface="Source Code Pro"/>
              <a:sym typeface="Source Code Pro"/>
            </a:endParaRPr>
          </a:p>
          <a:p>
            <a:pPr marL="0" lvl="0" indent="0" algn="l" rtl="0">
              <a:spcBef>
                <a:spcPts val="800"/>
              </a:spcBef>
              <a:spcAft>
                <a:spcPts val="0"/>
              </a:spcAft>
              <a:buNone/>
            </a:pPr>
            <a:endParaRPr/>
          </a:p>
        </p:txBody>
      </p:sp>
      <p:graphicFrame>
        <p:nvGraphicFramePr>
          <p:cNvPr id="420" name="Google Shape;420;p73"/>
          <p:cNvGraphicFramePr/>
          <p:nvPr/>
        </p:nvGraphicFramePr>
        <p:xfrm>
          <a:off x="952500" y="2457450"/>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t>Payload</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l" rtl="0">
                        <a:spcBef>
                          <a:spcPts val="0"/>
                        </a:spcBef>
                        <a:spcAft>
                          <a:spcPts val="0"/>
                        </a:spcAft>
                        <a:buNone/>
                      </a:pPr>
                      <a:r>
                        <a:rPr lang="en"/>
                        <a:t>Match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www.google.com</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googlestar.edu</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
                          <a:solidFill>
                            <a:srgbClr val="FFFFFF"/>
                          </a:solidFill>
                        </a:rPr>
                        <a:t>Yes</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AA84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fakegoogle.com</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
                          <a:solidFill>
                            <a:srgbClr val="FFFFFF"/>
                          </a:solidFill>
                        </a:rPr>
                        <a:t>No</a:t>
                      </a:r>
                      <a:endParaRPr>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C0000"/>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74"/>
          <p:cNvSpPr txBox="1">
            <a:spLocks noGrp="1"/>
          </p:cNvSpPr>
          <p:nvPr>
            <p:ph type="ctrTitle"/>
          </p:nvPr>
        </p:nvSpPr>
        <p:spPr>
          <a:xfrm>
            <a:off x="1143000" y="983773"/>
            <a:ext cx="6858000" cy="893700"/>
          </a:xfrm>
          <a:prstGeom prst="rect">
            <a:avLst/>
          </a:prstGeom>
          <a:noFill/>
          <a:ln>
            <a:noFill/>
          </a:ln>
        </p:spPr>
        <p:txBody>
          <a:bodyPr spcFirstLastPara="1" wrap="square" lIns="68575" tIns="68575" rIns="68575" bIns="68575" anchor="ctr" anchorCtr="0">
            <a:noAutofit/>
          </a:bodyPr>
          <a:lstStyle/>
          <a:p>
            <a:pPr marL="0" marR="0" lvl="0" indent="0" algn="ctr" rtl="0">
              <a:lnSpc>
                <a:spcPct val="90000"/>
              </a:lnSpc>
              <a:spcBef>
                <a:spcPts val="0"/>
              </a:spcBef>
              <a:spcAft>
                <a:spcPts val="0"/>
              </a:spcAft>
              <a:buClr>
                <a:schemeClr val="dk1"/>
              </a:buClr>
              <a:buSzPts val="3000"/>
              <a:buFont typeface="Open Sans"/>
              <a:buNone/>
            </a:pPr>
            <a:r>
              <a:rPr lang="en" sz="4800"/>
              <a:t>Exercise: PCRE Rules</a:t>
            </a:r>
            <a:endParaRPr sz="4800" i="0" u="none" strike="noStrike" cap="none">
              <a:solidFill>
                <a:schemeClr val="dk1"/>
              </a:solidFill>
            </a:endParaRPr>
          </a:p>
        </p:txBody>
      </p:sp>
      <p:sp>
        <p:nvSpPr>
          <p:cNvPr id="426" name="Google Shape;426;p74"/>
          <p:cNvSpPr txBox="1">
            <a:spLocks noGrp="1"/>
          </p:cNvSpPr>
          <p:nvPr>
            <p:ph type="subTitle" idx="1"/>
          </p:nvPr>
        </p:nvSpPr>
        <p:spPr>
          <a:xfrm>
            <a:off x="1143000" y="1877478"/>
            <a:ext cx="6858000" cy="1241700"/>
          </a:xfrm>
          <a:prstGeom prst="rect">
            <a:avLst/>
          </a:prstGeom>
        </p:spPr>
        <p:txBody>
          <a:bodyPr spcFirstLastPara="1" wrap="square" lIns="91425" tIns="91425" rIns="91425" bIns="91425" anchor="t" anchorCtr="0">
            <a:noAutofit/>
          </a:bodyPr>
          <a:lstStyle/>
          <a:p>
            <a:pPr marL="0" lvl="0" indent="0" algn="ctr" rtl="0">
              <a:spcBef>
                <a:spcPts val="800"/>
              </a:spcBef>
              <a:spcAft>
                <a:spcPts val="0"/>
              </a:spcAft>
              <a:buClr>
                <a:schemeClr val="dk1"/>
              </a:buClr>
              <a:buSzPts val="1100"/>
              <a:buFont typeface="Arial"/>
              <a:buNone/>
            </a:pPr>
            <a:r>
              <a:rPr lang="en"/>
              <a:t>CTF key: “staple”</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75"/>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PCRE Rules - Review</a:t>
            </a:r>
            <a:endParaRPr sz="3000" i="0" u="none" strike="noStrike" cap="none">
              <a:solidFill>
                <a:schemeClr val="dk1"/>
              </a:solidFill>
            </a:endParaRPr>
          </a:p>
        </p:txBody>
      </p:sp>
      <p:sp>
        <p:nvSpPr>
          <p:cNvPr id="432" name="Google Shape;432;p75"/>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a:t>Create a rule using PCRE that matches websites that end in "</a:t>
            </a:r>
            <a:r>
              <a:rPr lang="en">
                <a:latin typeface="Source Sans Pro"/>
                <a:ea typeface="Source Sans Pro"/>
                <a:cs typeface="Source Sans Pro"/>
                <a:sym typeface="Source Sans Pro"/>
              </a:rPr>
              <a:t>bit</a:t>
            </a:r>
            <a:r>
              <a:rPr lang="en"/>
              <a:t>" or "tk"</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76"/>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Clr>
                <a:schemeClr val="dk1"/>
              </a:buClr>
              <a:buSzPts val="3000"/>
              <a:buFont typeface="Open Sans"/>
              <a:buNone/>
            </a:pPr>
            <a:r>
              <a:rPr lang="en"/>
              <a:t>PCRE Rules - Review</a:t>
            </a:r>
            <a:endParaRPr sz="3000" i="0" u="none" strike="noStrike" cap="none">
              <a:solidFill>
                <a:schemeClr val="dk1"/>
              </a:solidFill>
            </a:endParaRPr>
          </a:p>
        </p:txBody>
      </p:sp>
      <p:sp>
        <p:nvSpPr>
          <p:cNvPr id="438" name="Google Shape;438;p76"/>
          <p:cNvSpPr txBox="1">
            <a:spLocks noGrp="1"/>
          </p:cNvSpPr>
          <p:nvPr>
            <p:ph type="body" idx="1"/>
          </p:nvPr>
        </p:nvSpPr>
        <p:spPr>
          <a:xfrm>
            <a:off x="359575" y="1146950"/>
            <a:ext cx="8411100" cy="3098400"/>
          </a:xfrm>
          <a:prstGeom prst="rect">
            <a:avLst/>
          </a:prstGeom>
          <a:noFill/>
          <a:ln>
            <a:noFill/>
          </a:ln>
        </p:spPr>
        <p:txBody>
          <a:bodyPr spcFirstLastPara="1" wrap="square" lIns="68575" tIns="68575" rIns="68575" bIns="68575" anchor="t" anchorCtr="0">
            <a:noAutofit/>
          </a:bodyPr>
          <a:lstStyle/>
          <a:p>
            <a:pPr marL="0" marR="0" lvl="0" indent="0" algn="l" rtl="0">
              <a:lnSpc>
                <a:spcPct val="150000"/>
              </a:lnSpc>
              <a:spcBef>
                <a:spcPts val="0"/>
              </a:spcBef>
              <a:spcAft>
                <a:spcPts val="0"/>
              </a:spcAft>
              <a:buNone/>
            </a:pPr>
            <a:endParaRPr sz="2400" b="1">
              <a:latin typeface="Roboto"/>
              <a:ea typeface="Roboto"/>
              <a:cs typeface="Roboto"/>
              <a:sym typeface="Roboto"/>
            </a:endParaRPr>
          </a:p>
          <a:p>
            <a:pPr marL="0" marR="0" lvl="0" indent="0" algn="l" rtl="0">
              <a:lnSpc>
                <a:spcPct val="150000"/>
              </a:lnSpc>
              <a:spcBef>
                <a:spcPts val="0"/>
              </a:spcBef>
              <a:spcAft>
                <a:spcPts val="0"/>
              </a:spcAft>
              <a:buNone/>
            </a:pPr>
            <a:r>
              <a:rPr lang="en" sz="2400"/>
              <a:t>alert http any any -&gt; any any \</a:t>
            </a:r>
            <a:endParaRPr sz="2400"/>
          </a:p>
          <a:p>
            <a:pPr marL="0" marR="0" lvl="0" indent="0" algn="l" rtl="0">
              <a:lnSpc>
                <a:spcPct val="150000"/>
              </a:lnSpc>
              <a:spcBef>
                <a:spcPts val="0"/>
              </a:spcBef>
              <a:spcAft>
                <a:spcPts val="0"/>
              </a:spcAft>
              <a:buNone/>
            </a:pPr>
            <a:r>
              <a:rPr lang="en" sz="2400"/>
              <a:t>(msg: "HTTP weird top level domain bit or tk"; \</a:t>
            </a:r>
            <a:endParaRPr sz="2400"/>
          </a:p>
          <a:p>
            <a:pPr marL="0" marR="0" lvl="0" indent="0" algn="l" rtl="0">
              <a:lnSpc>
                <a:spcPct val="150000"/>
              </a:lnSpc>
              <a:spcBef>
                <a:spcPts val="0"/>
              </a:spcBef>
              <a:spcAft>
                <a:spcPts val="0"/>
              </a:spcAft>
              <a:buNone/>
            </a:pPr>
            <a:r>
              <a:rPr lang="en" sz="2400"/>
              <a:t>pcre:"/((w{3})?[\w-._~?#\[\]@!$&amp;'()*+=]+\.(bit|tk))/si"; sid:7;)</a:t>
            </a:r>
            <a:endParaRPr sz="240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442"/>
        <p:cNvGrpSpPr/>
        <p:nvPr/>
      </p:nvGrpSpPr>
      <p:grpSpPr>
        <a:xfrm>
          <a:off x="0" y="0"/>
          <a:ext cx="0" cy="0"/>
          <a:chOff x="0" y="0"/>
          <a:chExt cx="0" cy="0"/>
        </a:xfrm>
      </p:grpSpPr>
      <p:sp>
        <p:nvSpPr>
          <p:cNvPr id="443" name="Google Shape;443;p77"/>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HTTP Signature Exercise</a:t>
            </a:r>
            <a:endParaRPr/>
          </a:p>
        </p:txBody>
      </p:sp>
      <p:sp>
        <p:nvSpPr>
          <p:cNvPr id="444" name="Google Shape;444;p77"/>
          <p:cNvSpPr txBox="1">
            <a:spLocks noGrp="1"/>
          </p:cNvSpPr>
          <p:nvPr>
            <p:ph type="body" idx="1"/>
          </p:nvPr>
        </p:nvSpPr>
        <p:spPr>
          <a:xfrm>
            <a:off x="344275" y="1108925"/>
            <a:ext cx="85038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Create rules that will match the following</a:t>
            </a:r>
            <a:endParaRPr/>
          </a:p>
          <a:p>
            <a:pPr marL="457200" lvl="0" indent="-381000" algn="l" rtl="0">
              <a:spcBef>
                <a:spcPts val="800"/>
              </a:spcBef>
              <a:spcAft>
                <a:spcPts val="0"/>
              </a:spcAft>
              <a:buSzPts val="2400"/>
              <a:buAutoNum type="arabicPeriod"/>
            </a:pPr>
            <a:r>
              <a:rPr lang="en" sz="2400"/>
              <a:t>Websites ending in </a:t>
            </a:r>
            <a:r>
              <a:rPr lang="en" sz="2400" b="1">
                <a:latin typeface="Roboto"/>
                <a:ea typeface="Roboto"/>
                <a:cs typeface="Roboto"/>
                <a:sym typeface="Roboto"/>
              </a:rPr>
              <a:t>“bit” </a:t>
            </a:r>
            <a:r>
              <a:rPr lang="en" sz="2400"/>
              <a:t>or </a:t>
            </a:r>
            <a:r>
              <a:rPr lang="en" sz="2400" b="1">
                <a:latin typeface="Roboto"/>
                <a:ea typeface="Roboto"/>
                <a:cs typeface="Roboto"/>
                <a:sym typeface="Roboto"/>
              </a:rPr>
              <a:t>“tk”</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113"/>
        <p:cNvGrpSpPr/>
        <p:nvPr/>
      </p:nvGrpSpPr>
      <p:grpSpPr>
        <a:xfrm>
          <a:off x="0" y="0"/>
          <a:ext cx="0" cy="0"/>
          <a:chOff x="0" y="0"/>
          <a:chExt cx="0" cy="0"/>
        </a:xfrm>
      </p:grpSpPr>
      <p:sp>
        <p:nvSpPr>
          <p:cNvPr id="114" name="Google Shape;114;p24"/>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Header</a:t>
            </a:r>
            <a:endParaRPr/>
          </a:p>
        </p:txBody>
      </p:sp>
      <p:sp>
        <p:nvSpPr>
          <p:cNvPr id="115" name="Google Shape;115;p24"/>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Protocol</a:t>
            </a:r>
            <a:endParaRPr/>
          </a:p>
          <a:p>
            <a:pPr marL="457200" lvl="0" indent="-419100" algn="l" rtl="0">
              <a:spcBef>
                <a:spcPts val="0"/>
              </a:spcBef>
              <a:spcAft>
                <a:spcPts val="0"/>
              </a:spcAft>
              <a:buSzPts val="3000"/>
              <a:buChar char="•"/>
            </a:pPr>
            <a:r>
              <a:rPr lang="en"/>
              <a:t>Source IP</a:t>
            </a:r>
            <a:endParaRPr/>
          </a:p>
          <a:p>
            <a:pPr marL="457200" lvl="0" indent="-419100" algn="l" rtl="0">
              <a:spcBef>
                <a:spcPts val="0"/>
              </a:spcBef>
              <a:spcAft>
                <a:spcPts val="0"/>
              </a:spcAft>
              <a:buSzPts val="3000"/>
              <a:buChar char="•"/>
            </a:pPr>
            <a:r>
              <a:rPr lang="en"/>
              <a:t>Source Port</a:t>
            </a:r>
            <a:endParaRPr/>
          </a:p>
          <a:p>
            <a:pPr marL="457200" lvl="0" indent="-419100" algn="l" rtl="0">
              <a:spcBef>
                <a:spcPts val="0"/>
              </a:spcBef>
              <a:spcAft>
                <a:spcPts val="0"/>
              </a:spcAft>
              <a:buSzPts val="3000"/>
              <a:buChar char="•"/>
            </a:pPr>
            <a:r>
              <a:rPr lang="en"/>
              <a:t>Direction</a:t>
            </a:r>
            <a:endParaRPr/>
          </a:p>
          <a:p>
            <a:pPr marL="457200" lvl="0" indent="-419100" algn="l" rtl="0">
              <a:spcBef>
                <a:spcPts val="0"/>
              </a:spcBef>
              <a:spcAft>
                <a:spcPts val="0"/>
              </a:spcAft>
              <a:buSzPts val="3000"/>
              <a:buChar char="•"/>
            </a:pPr>
            <a:r>
              <a:rPr lang="en"/>
              <a:t>Destination IP</a:t>
            </a:r>
            <a:endParaRPr/>
          </a:p>
          <a:p>
            <a:pPr marL="457200" lvl="0" indent="-419100" algn="l" rtl="0">
              <a:spcBef>
                <a:spcPts val="0"/>
              </a:spcBef>
              <a:spcAft>
                <a:spcPts val="0"/>
              </a:spcAft>
              <a:buSzPts val="3000"/>
              <a:buChar char="•"/>
            </a:pPr>
            <a:r>
              <a:rPr lang="en"/>
              <a:t>Destination Port</a:t>
            </a:r>
            <a:endParaRPr/>
          </a:p>
          <a:p>
            <a:pPr marL="0" lvl="0" indent="0" algn="l" rtl="0">
              <a:spcBef>
                <a:spcPts val="800"/>
              </a:spcBef>
              <a:spcAft>
                <a:spcPts val="0"/>
              </a:spcAft>
              <a:buNone/>
            </a:pP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448"/>
        <p:cNvGrpSpPr/>
        <p:nvPr/>
      </p:nvGrpSpPr>
      <p:grpSpPr>
        <a:xfrm>
          <a:off x="0" y="0"/>
          <a:ext cx="0" cy="0"/>
          <a:chOff x="0" y="0"/>
          <a:chExt cx="0" cy="0"/>
        </a:xfrm>
      </p:grpSpPr>
      <p:sp>
        <p:nvSpPr>
          <p:cNvPr id="449" name="Google Shape;449;p78"/>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HTTP Signature Exercise</a:t>
            </a:r>
            <a:endParaRPr/>
          </a:p>
        </p:txBody>
      </p:sp>
      <p:sp>
        <p:nvSpPr>
          <p:cNvPr id="450" name="Google Shape;450;p78"/>
          <p:cNvSpPr txBox="1">
            <a:spLocks noGrp="1"/>
          </p:cNvSpPr>
          <p:nvPr>
            <p:ph type="body" idx="1"/>
          </p:nvPr>
        </p:nvSpPr>
        <p:spPr>
          <a:xfrm>
            <a:off x="344275" y="1108925"/>
            <a:ext cx="85038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A possible solution:</a:t>
            </a:r>
            <a:endParaRPr/>
          </a:p>
          <a:p>
            <a:pPr marL="0" lvl="0" indent="0" algn="l" rtl="0">
              <a:lnSpc>
                <a:spcPct val="115000"/>
              </a:lnSpc>
              <a:spcBef>
                <a:spcPts val="0"/>
              </a:spcBef>
              <a:spcAft>
                <a:spcPts val="0"/>
              </a:spcAft>
              <a:buNone/>
            </a:pPr>
            <a:endParaRPr>
              <a:solidFill>
                <a:srgbClr val="F3F3F3"/>
              </a:solidFill>
            </a:endParaRPr>
          </a:p>
          <a:p>
            <a:pPr marL="0" lvl="0" indent="0" algn="l" rtl="0">
              <a:lnSpc>
                <a:spcPct val="115000"/>
              </a:lnSpc>
              <a:spcBef>
                <a:spcPts val="0"/>
              </a:spcBef>
              <a:spcAft>
                <a:spcPts val="0"/>
              </a:spcAft>
              <a:buNone/>
            </a:pPr>
            <a:r>
              <a:rPr lang="en" sz="1400">
                <a:solidFill>
                  <a:srgbClr val="F3F3F3"/>
                </a:solidFill>
                <a:latin typeface="Roboto Mono"/>
                <a:ea typeface="Roboto Mono"/>
                <a:cs typeface="Roboto Mono"/>
                <a:sym typeface="Roboto Mono"/>
              </a:rPr>
              <a:t>alert http any any -&gt; any any (msg: "HTTP weird top level domain biz or tk"; \</a:t>
            </a:r>
            <a:endParaRPr sz="1400">
              <a:solidFill>
                <a:srgbClr val="F3F3F3"/>
              </a:solidFill>
              <a:latin typeface="Roboto Mono"/>
              <a:ea typeface="Roboto Mono"/>
              <a:cs typeface="Roboto Mono"/>
              <a:sym typeface="Roboto Mono"/>
            </a:endParaRPr>
          </a:p>
          <a:p>
            <a:pPr marL="0" lvl="0" indent="0" algn="l" rtl="0">
              <a:lnSpc>
                <a:spcPct val="115000"/>
              </a:lnSpc>
              <a:spcBef>
                <a:spcPts val="0"/>
              </a:spcBef>
              <a:spcAft>
                <a:spcPts val="0"/>
              </a:spcAft>
              <a:buNone/>
            </a:pPr>
            <a:r>
              <a:rPr lang="en" sz="1400">
                <a:solidFill>
                  <a:srgbClr val="F3F3F3"/>
                </a:solidFill>
                <a:latin typeface="Roboto Mono"/>
                <a:ea typeface="Roboto Mono"/>
                <a:cs typeface="Roboto Mono"/>
                <a:sym typeface="Roboto Mono"/>
              </a:rPr>
              <a:t>   pcre:"/((w{3})?[\w-._~?#\[\]@!$&amp;'()*+=]+\.(bit|tk))/i"; sid:9;)</a:t>
            </a:r>
            <a:endParaRPr sz="1400">
              <a:solidFill>
                <a:srgbClr val="F3F3F3"/>
              </a:solidFill>
              <a:latin typeface="Roboto Mono"/>
              <a:ea typeface="Roboto Mono"/>
              <a:cs typeface="Roboto Mono"/>
              <a:sym typeface="Roboto Mono"/>
            </a:endParaRPr>
          </a:p>
          <a:p>
            <a:pPr marL="0" lvl="0" indent="0" algn="l" rtl="0">
              <a:lnSpc>
                <a:spcPct val="115000"/>
              </a:lnSpc>
              <a:spcBef>
                <a:spcPts val="0"/>
              </a:spcBef>
              <a:spcAft>
                <a:spcPts val="0"/>
              </a:spcAft>
              <a:buNone/>
            </a:pPr>
            <a:endParaRPr sz="1400">
              <a:solidFill>
                <a:srgbClr val="F3F3F3"/>
              </a:solidFill>
              <a:latin typeface="Roboto Mono"/>
              <a:ea typeface="Roboto Mono"/>
              <a:cs typeface="Roboto Mono"/>
              <a:sym typeface="Roboto Mono"/>
            </a:endParaRPr>
          </a:p>
          <a:p>
            <a:pPr marL="0" lvl="0" indent="0" algn="l" rtl="0">
              <a:lnSpc>
                <a:spcPct val="115000"/>
              </a:lnSpc>
              <a:spcBef>
                <a:spcPts val="0"/>
              </a:spcBef>
              <a:spcAft>
                <a:spcPts val="0"/>
              </a:spcAft>
              <a:buNone/>
            </a:pPr>
            <a:r>
              <a:rPr lang="en" sz="1800">
                <a:solidFill>
                  <a:srgbClr val="F3F3F3"/>
                </a:solidFill>
                <a:latin typeface="Roboto"/>
                <a:ea typeface="Roboto"/>
                <a:cs typeface="Roboto"/>
                <a:sym typeface="Roboto"/>
              </a:rPr>
              <a:t>Or more specifically:</a:t>
            </a:r>
            <a:endParaRPr sz="1800">
              <a:solidFill>
                <a:srgbClr val="F3F3F3"/>
              </a:solidFill>
              <a:latin typeface="Roboto"/>
              <a:ea typeface="Roboto"/>
              <a:cs typeface="Roboto"/>
              <a:sym typeface="Roboto"/>
            </a:endParaRPr>
          </a:p>
          <a:p>
            <a:pPr marL="0" lvl="0" indent="0" algn="l" rtl="0">
              <a:lnSpc>
                <a:spcPct val="115000"/>
              </a:lnSpc>
              <a:spcBef>
                <a:spcPts val="0"/>
              </a:spcBef>
              <a:spcAft>
                <a:spcPts val="0"/>
              </a:spcAft>
              <a:buNone/>
            </a:pPr>
            <a:endParaRPr sz="1400">
              <a:solidFill>
                <a:srgbClr val="F3F3F3"/>
              </a:solidFill>
              <a:latin typeface="Roboto Mono"/>
              <a:ea typeface="Roboto Mono"/>
              <a:cs typeface="Roboto Mono"/>
              <a:sym typeface="Roboto Mono"/>
            </a:endParaRPr>
          </a:p>
          <a:p>
            <a:pPr marL="0" lvl="0" indent="0" algn="l" rtl="0">
              <a:lnSpc>
                <a:spcPct val="115000"/>
              </a:lnSpc>
              <a:spcBef>
                <a:spcPts val="0"/>
              </a:spcBef>
              <a:spcAft>
                <a:spcPts val="0"/>
              </a:spcAft>
              <a:buNone/>
            </a:pPr>
            <a:r>
              <a:rPr lang="en" sz="1400">
                <a:solidFill>
                  <a:srgbClr val="F3F3F3"/>
                </a:solidFill>
                <a:latin typeface="Roboto Mono"/>
                <a:ea typeface="Roboto Mono"/>
                <a:cs typeface="Roboto Mono"/>
                <a:sym typeface="Roboto Mono"/>
              </a:rPr>
              <a:t>alert http any any -&gt; any any (msg: "HTTP host .biz or .tk"; \</a:t>
            </a:r>
            <a:endParaRPr sz="1400">
              <a:solidFill>
                <a:srgbClr val="F3F3F3"/>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r>
              <a:rPr lang="en" sz="1400">
                <a:solidFill>
                  <a:srgbClr val="F3F3F3"/>
                </a:solidFill>
                <a:latin typeface="Roboto Mono"/>
                <a:ea typeface="Roboto Mono"/>
                <a:cs typeface="Roboto Mono"/>
                <a:sym typeface="Roboto Mono"/>
              </a:rPr>
              <a:t>   pcre:"/^((w{3})?[\w-._~?#\[\]@!$&amp;'()*+=]+\.(bit|tk))$/W"; sid:10;)</a:t>
            </a:r>
            <a:endParaRPr sz="1400">
              <a:solidFill>
                <a:srgbClr val="F3F3F3"/>
              </a:solidFill>
              <a:latin typeface="Roboto Mono"/>
              <a:ea typeface="Roboto Mono"/>
              <a:cs typeface="Roboto Mono"/>
              <a:sym typeface="Roboto Mono"/>
            </a:endParaRPr>
          </a:p>
          <a:p>
            <a:pPr marL="0" lvl="0" indent="0" algn="l" rtl="0">
              <a:spcBef>
                <a:spcPts val="800"/>
              </a:spcBef>
              <a:spcAft>
                <a:spcPts val="0"/>
              </a:spcAft>
              <a:buNone/>
            </a:pPr>
            <a:endParaRPr sz="2400">
              <a:solidFill>
                <a:srgbClr val="F3F3F3"/>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454"/>
        <p:cNvGrpSpPr/>
        <p:nvPr/>
      </p:nvGrpSpPr>
      <p:grpSpPr>
        <a:xfrm>
          <a:off x="0" y="0"/>
          <a:ext cx="0" cy="0"/>
          <a:chOff x="0" y="0"/>
          <a:chExt cx="0" cy="0"/>
        </a:xfrm>
      </p:grpSpPr>
      <p:sp>
        <p:nvSpPr>
          <p:cNvPr id="455" name="Google Shape;455;p79"/>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Suricata Signature Management</a:t>
            </a:r>
            <a:endParaRPr/>
          </a:p>
        </p:txBody>
      </p:sp>
      <p:sp>
        <p:nvSpPr>
          <p:cNvPr id="456" name="Google Shape;456;p79"/>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Remember in the beginning we said we wanted to pull in Emerging Threats? Let’s do that.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461" name="Google Shape;461;p80"/>
          <p:cNvSpPr txBox="1">
            <a:spLocks noGrp="1"/>
          </p:cNvSpPr>
          <p:nvPr>
            <p:ph type="body" idx="1"/>
          </p:nvPr>
        </p:nvSpPr>
        <p:spPr>
          <a:xfrm>
            <a:off x="628650" y="1146954"/>
            <a:ext cx="7886700" cy="26775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800"/>
              <a:t>Suricata has a somewhat new tool called suricata-update. It’s a Python script that helps manage and update rules. Future RPMs should include this with suricata.</a:t>
            </a:r>
            <a:endParaRPr sz="1800"/>
          </a:p>
          <a:p>
            <a:pPr marL="0" marR="0" lvl="0" indent="0" algn="l" rtl="0">
              <a:lnSpc>
                <a:spcPct val="115000"/>
              </a:lnSpc>
              <a:spcBef>
                <a:spcPts val="0"/>
              </a:spcBef>
              <a:spcAft>
                <a:spcPts val="0"/>
              </a:spcAft>
              <a:buClr>
                <a:schemeClr val="dk1"/>
              </a:buClr>
              <a:buSzPts val="1100"/>
              <a:buFont typeface="Arial"/>
              <a:buNone/>
            </a:pPr>
            <a:endParaRPr sz="1800"/>
          </a:p>
          <a:p>
            <a:pPr marL="0" marR="0" lvl="0" indent="0" algn="l" rtl="0">
              <a:lnSpc>
                <a:spcPct val="115000"/>
              </a:lnSpc>
              <a:spcBef>
                <a:spcPts val="0"/>
              </a:spcBef>
              <a:spcAft>
                <a:spcPts val="0"/>
              </a:spcAft>
              <a:buClr>
                <a:schemeClr val="dk1"/>
              </a:buClr>
              <a:buSzPts val="1100"/>
              <a:buFont typeface="Arial"/>
              <a:buNone/>
            </a:pPr>
            <a:r>
              <a:rPr lang="en" sz="1400">
                <a:latin typeface="Roboto Mono Light"/>
                <a:ea typeface="Roboto Mono Light"/>
                <a:cs typeface="Roboto Mono Light"/>
                <a:sym typeface="Roboto Mono Light"/>
              </a:rPr>
              <a:t># Install pip, the Python package manager</a:t>
            </a:r>
            <a:endParaRPr sz="1400">
              <a:latin typeface="Roboto Mono Light"/>
              <a:ea typeface="Roboto Mono Light"/>
              <a:cs typeface="Roboto Mono Light"/>
              <a:sym typeface="Roboto Mono Light"/>
            </a:endParaRPr>
          </a:p>
          <a:p>
            <a:pPr marL="0" marR="0" lvl="0" indent="0" algn="l" rtl="0">
              <a:lnSpc>
                <a:spcPct val="115000"/>
              </a:lnSpc>
              <a:spcBef>
                <a:spcPts val="0"/>
              </a:spcBef>
              <a:spcAft>
                <a:spcPts val="0"/>
              </a:spcAft>
              <a:buNone/>
            </a:pPr>
            <a:r>
              <a:rPr lang="en" sz="1400">
                <a:latin typeface="Roboto Mono Light"/>
                <a:ea typeface="Roboto Mono Light"/>
                <a:cs typeface="Roboto Mono Light"/>
                <a:sym typeface="Roboto Mono Light"/>
              </a:rPr>
              <a:t>sudo yum install -y python-pip</a:t>
            </a:r>
            <a:endParaRPr sz="1400">
              <a:latin typeface="Roboto Mono Light"/>
              <a:ea typeface="Roboto Mono Light"/>
              <a:cs typeface="Roboto Mono Light"/>
              <a:sym typeface="Roboto Mono Light"/>
            </a:endParaRPr>
          </a:p>
          <a:p>
            <a:pPr marL="0" marR="0" lvl="0" indent="0" algn="l" rtl="0">
              <a:lnSpc>
                <a:spcPct val="115000"/>
              </a:lnSpc>
              <a:spcBef>
                <a:spcPts val="0"/>
              </a:spcBef>
              <a:spcAft>
                <a:spcPts val="0"/>
              </a:spcAft>
              <a:buNone/>
            </a:pPr>
            <a:r>
              <a:rPr lang="en" sz="1400">
                <a:latin typeface="Roboto Mono Light"/>
                <a:ea typeface="Roboto Mono Light"/>
                <a:cs typeface="Roboto Mono Light"/>
                <a:sym typeface="Roboto Mono Light"/>
              </a:rPr>
              <a:t>sudo pip install -U suricata-update</a:t>
            </a:r>
            <a:endParaRPr sz="1400">
              <a:latin typeface="Roboto Mono Light"/>
              <a:ea typeface="Roboto Mono Light"/>
              <a:cs typeface="Roboto Mono Light"/>
              <a:sym typeface="Roboto Mono Light"/>
            </a:endParaRPr>
          </a:p>
          <a:p>
            <a:pPr marL="0" marR="0" lvl="0" indent="0" algn="l" rtl="0">
              <a:lnSpc>
                <a:spcPct val="115000"/>
              </a:lnSpc>
              <a:spcBef>
                <a:spcPts val="0"/>
              </a:spcBef>
              <a:spcAft>
                <a:spcPts val="0"/>
              </a:spcAft>
              <a:buNone/>
            </a:pPr>
            <a:endParaRPr sz="1400">
              <a:latin typeface="Roboto Mono Light"/>
              <a:ea typeface="Roboto Mono Light"/>
              <a:cs typeface="Roboto Mono Light"/>
              <a:sym typeface="Roboto Mono Light"/>
            </a:endParaRPr>
          </a:p>
          <a:p>
            <a:pPr marL="0" marR="0" lvl="0" indent="0" algn="l" rtl="0">
              <a:lnSpc>
                <a:spcPct val="115000"/>
              </a:lnSpc>
              <a:spcBef>
                <a:spcPts val="0"/>
              </a:spcBef>
              <a:spcAft>
                <a:spcPts val="0"/>
              </a:spcAft>
              <a:buNone/>
            </a:pPr>
            <a:r>
              <a:rPr lang="en" sz="1400">
                <a:latin typeface="Roboto Mono Light"/>
                <a:ea typeface="Roboto Mono Light"/>
                <a:cs typeface="Roboto Mono Light"/>
                <a:sym typeface="Roboto Mono Light"/>
              </a:rPr>
              <a:t># Initialize suricata-update</a:t>
            </a:r>
            <a:endParaRPr sz="1400">
              <a:latin typeface="Roboto Mono Light"/>
              <a:ea typeface="Roboto Mono Light"/>
              <a:cs typeface="Roboto Mono Light"/>
              <a:sym typeface="Roboto Mono Light"/>
            </a:endParaRPr>
          </a:p>
          <a:p>
            <a:pPr marL="0" marR="0" lvl="0" indent="0" algn="l" rtl="0">
              <a:lnSpc>
                <a:spcPct val="115000"/>
              </a:lnSpc>
              <a:spcBef>
                <a:spcPts val="0"/>
              </a:spcBef>
              <a:spcAft>
                <a:spcPts val="0"/>
              </a:spcAft>
              <a:buNone/>
            </a:pPr>
            <a:r>
              <a:rPr lang="en" sz="1400">
                <a:latin typeface="Roboto Mono Light"/>
                <a:ea typeface="Roboto Mono Light"/>
                <a:cs typeface="Roboto Mono Light"/>
                <a:sym typeface="Roboto Mono Light"/>
              </a:rPr>
              <a:t>sudo suricata-update</a:t>
            </a:r>
            <a:endParaRPr sz="1400">
              <a:latin typeface="Roboto Mono Light"/>
              <a:ea typeface="Roboto Mono Light"/>
              <a:cs typeface="Roboto Mono Light"/>
              <a:sym typeface="Roboto Mono Light"/>
            </a:endParaRPr>
          </a:p>
        </p:txBody>
      </p:sp>
      <p:sp>
        <p:nvSpPr>
          <p:cNvPr id="462" name="Google Shape;462;p80"/>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Install Suricata Update</a:t>
            </a:r>
            <a:endParaRPr sz="3000" i="0" u="none" strike="noStrike" cap="none">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466"/>
        <p:cNvGrpSpPr/>
        <p:nvPr/>
      </p:nvGrpSpPr>
      <p:grpSpPr>
        <a:xfrm>
          <a:off x="0" y="0"/>
          <a:ext cx="0" cy="0"/>
          <a:chOff x="0" y="0"/>
          <a:chExt cx="0" cy="0"/>
        </a:xfrm>
      </p:grpSpPr>
      <p:sp>
        <p:nvSpPr>
          <p:cNvPr id="467" name="Google Shape;467;p81"/>
          <p:cNvSpPr txBox="1">
            <a:spLocks noGrp="1"/>
          </p:cNvSpPr>
          <p:nvPr>
            <p:ph type="title"/>
          </p:nvPr>
        </p:nvSpPr>
        <p:spPr>
          <a:xfrm>
            <a:off x="628650" y="310424"/>
            <a:ext cx="7886700" cy="747900"/>
          </a:xfrm>
          <a:prstGeom prst="rect">
            <a:avLst/>
          </a:prstGeom>
          <a:noFill/>
          <a:ln>
            <a:noFill/>
          </a:ln>
        </p:spPr>
        <p:txBody>
          <a:bodyPr spcFirstLastPara="1" wrap="square" lIns="68575" tIns="68575" rIns="68575" bIns="68575" anchor="ctr" anchorCtr="0">
            <a:noAutofit/>
          </a:bodyPr>
          <a:lstStyle/>
          <a:p>
            <a:pPr marL="0" marR="0" lvl="0" indent="0" algn="l" rtl="0">
              <a:lnSpc>
                <a:spcPct val="90000"/>
              </a:lnSpc>
              <a:spcBef>
                <a:spcPts val="0"/>
              </a:spcBef>
              <a:spcAft>
                <a:spcPts val="0"/>
              </a:spcAft>
              <a:buClr>
                <a:schemeClr val="dk1"/>
              </a:buClr>
              <a:buSzPts val="3000"/>
              <a:buFont typeface="Open Sans"/>
              <a:buNone/>
            </a:pPr>
            <a:r>
              <a:rPr lang="en"/>
              <a:t>Configuration</a:t>
            </a:r>
            <a:endParaRPr sz="3000" i="0" u="none" strike="noStrike" cap="none">
              <a:solidFill>
                <a:schemeClr val="dk1"/>
              </a:solidFill>
            </a:endParaRPr>
          </a:p>
        </p:txBody>
      </p:sp>
      <p:sp>
        <p:nvSpPr>
          <p:cNvPr id="468" name="Google Shape;468;p81"/>
          <p:cNvSpPr txBox="1">
            <a:spLocks noGrp="1"/>
          </p:cNvSpPr>
          <p:nvPr>
            <p:ph type="body" idx="1"/>
          </p:nvPr>
        </p:nvSpPr>
        <p:spPr>
          <a:xfrm>
            <a:off x="628650" y="1146954"/>
            <a:ext cx="7886700" cy="2677500"/>
          </a:xfrm>
          <a:prstGeom prst="rect">
            <a:avLst/>
          </a:prstGeom>
          <a:noFill/>
          <a:ln>
            <a:noFill/>
          </a:ln>
        </p:spPr>
        <p:txBody>
          <a:bodyPr spcFirstLastPara="1" wrap="square" lIns="68575" tIns="68575" rIns="68575" bIns="68575" anchor="t" anchorCtr="0">
            <a:noAutofit/>
          </a:bodyPr>
          <a:lstStyle/>
          <a:p>
            <a:pPr marL="0" marR="0" lvl="0" indent="0" algn="l" rtl="0">
              <a:lnSpc>
                <a:spcPct val="115000"/>
              </a:lnSpc>
              <a:spcBef>
                <a:spcPts val="0"/>
              </a:spcBef>
              <a:spcAft>
                <a:spcPts val="0"/>
              </a:spcAft>
              <a:buNone/>
            </a:pPr>
            <a:r>
              <a:rPr lang="en" sz="1800"/>
              <a:t>Primary config file: 	</a:t>
            </a:r>
            <a:r>
              <a:rPr lang="en" sz="1800" b="1">
                <a:latin typeface="Roboto"/>
                <a:ea typeface="Roboto"/>
                <a:cs typeface="Roboto"/>
                <a:sym typeface="Roboto"/>
              </a:rPr>
              <a:t>/etc/suricata/suricata.yml</a:t>
            </a:r>
            <a:endParaRPr sz="1800" b="1">
              <a:latin typeface="Roboto"/>
              <a:ea typeface="Roboto"/>
              <a:cs typeface="Roboto"/>
              <a:sym typeface="Roboto"/>
            </a:endParaRPr>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r>
              <a:rPr lang="en" sz="1350">
                <a:solidFill>
                  <a:srgbClr val="F3F3F3"/>
                </a:solidFill>
                <a:latin typeface="Roboto Mono Light"/>
                <a:ea typeface="Roboto Mono Light"/>
                <a:cs typeface="Roboto Mono Light"/>
                <a:sym typeface="Roboto Mono Light"/>
              </a:rPr>
              <a:t># Line 52 - Use suricata-update rules</a:t>
            </a:r>
            <a:endParaRPr sz="1350">
              <a:solidFill>
                <a:srgbClr val="F3F3F3"/>
              </a:solidFill>
              <a:latin typeface="Roboto Mono Light"/>
              <a:ea typeface="Roboto Mono Light"/>
              <a:cs typeface="Roboto Mono Light"/>
              <a:sym typeface="Roboto Mono Light"/>
            </a:endParaRPr>
          </a:p>
          <a:p>
            <a:pPr marL="0" lvl="0" indent="0" algn="l" rtl="0">
              <a:lnSpc>
                <a:spcPct val="150000"/>
              </a:lnSpc>
              <a:spcBef>
                <a:spcPts val="0"/>
              </a:spcBef>
              <a:spcAft>
                <a:spcPts val="0"/>
              </a:spcAft>
              <a:buNone/>
            </a:pPr>
            <a:r>
              <a:rPr lang="en" sz="1350">
                <a:solidFill>
                  <a:srgbClr val="F3F3F3"/>
                </a:solidFill>
                <a:latin typeface="Roboto Mono"/>
                <a:ea typeface="Roboto Mono"/>
                <a:cs typeface="Roboto Mono"/>
                <a:sym typeface="Roboto Mono"/>
              </a:rPr>
              <a:t>default-rule-path: /var/lib/suricata/rules</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rule-files:</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suricata.rules</a:t>
            </a:r>
            <a:endParaRPr sz="1350">
              <a:solidFill>
                <a:srgbClr val="F3F3F3"/>
              </a:solidFill>
              <a:latin typeface="Roboto Mono"/>
              <a:ea typeface="Roboto Mono"/>
              <a:cs typeface="Roboto Mono"/>
              <a:sym typeface="Roboto Mono"/>
            </a:endParaRPr>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a:p>
            <a:pPr marL="0" marR="0" lvl="0" indent="0" algn="l" rtl="0">
              <a:lnSpc>
                <a:spcPct val="115000"/>
              </a:lnSpc>
              <a:spcBef>
                <a:spcPts val="0"/>
              </a:spcBef>
              <a:spcAft>
                <a:spcPts val="0"/>
              </a:spcAft>
              <a:buNone/>
            </a:pPr>
            <a:endParaRPr sz="180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472"/>
        <p:cNvGrpSpPr/>
        <p:nvPr/>
      </p:nvGrpSpPr>
      <p:grpSpPr>
        <a:xfrm>
          <a:off x="0" y="0"/>
          <a:ext cx="0" cy="0"/>
          <a:chOff x="0" y="0"/>
          <a:chExt cx="0" cy="0"/>
        </a:xfrm>
      </p:grpSpPr>
      <p:sp>
        <p:nvSpPr>
          <p:cNvPr id="473" name="Google Shape;473;p82"/>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Configuration</a:t>
            </a:r>
            <a:endParaRPr/>
          </a:p>
        </p:txBody>
      </p:sp>
      <p:sp>
        <p:nvSpPr>
          <p:cNvPr id="474" name="Google Shape;474;p82"/>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
              <a:t>To tune suricata-update, we need to dump configs</a:t>
            </a:r>
            <a:endParaRPr/>
          </a:p>
          <a:p>
            <a:pPr marL="0" lvl="0" indent="0" algn="l" rtl="0">
              <a:lnSpc>
                <a:spcPct val="150000"/>
              </a:lnSpc>
              <a:spcBef>
                <a:spcPts val="0"/>
              </a:spcBef>
              <a:spcAft>
                <a:spcPts val="0"/>
              </a:spcAft>
              <a:buNone/>
            </a:pPr>
            <a:br>
              <a:rPr lang="en" b="1">
                <a:solidFill>
                  <a:srgbClr val="6D9EEB"/>
                </a:solidFill>
                <a:latin typeface="Roboto"/>
                <a:ea typeface="Roboto"/>
                <a:cs typeface="Roboto"/>
                <a:sym typeface="Roboto"/>
              </a:rPr>
            </a:br>
            <a:r>
              <a:rPr lang="en" sz="1800">
                <a:solidFill>
                  <a:srgbClr val="6D9EEB"/>
                </a:solidFill>
                <a:latin typeface="Roboto Mono"/>
                <a:ea typeface="Roboto Mono"/>
                <a:cs typeface="Roboto Mono"/>
                <a:sym typeface="Roboto Mono"/>
              </a:rPr>
              <a:t>sudo -s</a:t>
            </a:r>
            <a:endParaRPr sz="1800">
              <a:solidFill>
                <a:srgbClr val="6D9EEB"/>
              </a:solidFill>
              <a:latin typeface="Roboto Mono"/>
              <a:ea typeface="Roboto Mono"/>
              <a:cs typeface="Roboto Mono"/>
              <a:sym typeface="Roboto Mono"/>
            </a:endParaRPr>
          </a:p>
          <a:p>
            <a:pPr marL="0" lvl="0" indent="0" algn="l" rtl="0">
              <a:lnSpc>
                <a:spcPct val="150000"/>
              </a:lnSpc>
              <a:spcBef>
                <a:spcPts val="0"/>
              </a:spcBef>
              <a:spcAft>
                <a:spcPts val="0"/>
              </a:spcAft>
              <a:buNone/>
            </a:pPr>
            <a:r>
              <a:rPr lang="en" sz="1800">
                <a:solidFill>
                  <a:srgbClr val="6D9EEB"/>
                </a:solidFill>
                <a:latin typeface="Roboto Mono"/>
                <a:ea typeface="Roboto Mono"/>
                <a:cs typeface="Roboto Mono"/>
                <a:sym typeface="Roboto Mono"/>
              </a:rPr>
              <a:t>cd /etc/suricata</a:t>
            </a:r>
            <a:endParaRPr sz="1800">
              <a:solidFill>
                <a:srgbClr val="6D9EEB"/>
              </a:solidFill>
              <a:latin typeface="Roboto Mono"/>
              <a:ea typeface="Roboto Mono"/>
              <a:cs typeface="Roboto Mono"/>
              <a:sym typeface="Roboto Mono"/>
            </a:endParaRPr>
          </a:p>
          <a:p>
            <a:pPr marL="0" lvl="0" indent="0" algn="l" rtl="0">
              <a:lnSpc>
                <a:spcPct val="150000"/>
              </a:lnSpc>
              <a:spcBef>
                <a:spcPts val="0"/>
              </a:spcBef>
              <a:spcAft>
                <a:spcPts val="0"/>
              </a:spcAft>
              <a:buClr>
                <a:schemeClr val="dk1"/>
              </a:buClr>
              <a:buSzPts val="1100"/>
              <a:buFont typeface="Arial"/>
              <a:buNone/>
            </a:pPr>
            <a:r>
              <a:rPr lang="en" sz="1800">
                <a:solidFill>
                  <a:srgbClr val="6D9EEB"/>
                </a:solidFill>
                <a:latin typeface="Roboto Mono"/>
                <a:ea typeface="Roboto Mono"/>
                <a:cs typeface="Roboto Mono"/>
                <a:sym typeface="Roboto Mono"/>
              </a:rPr>
              <a:t>suricata-update --dump-sample-configs</a:t>
            </a:r>
            <a:endParaRPr sz="1800">
              <a:solidFill>
                <a:srgbClr val="6D9EEB"/>
              </a:solidFill>
              <a:latin typeface="Roboto Mono"/>
              <a:ea typeface="Roboto Mono"/>
              <a:cs typeface="Roboto Mono"/>
              <a:sym typeface="Roboto Mono"/>
            </a:endParaRPr>
          </a:p>
          <a:p>
            <a:pPr marL="0" lvl="0" indent="0" algn="l" rtl="0">
              <a:spcBef>
                <a:spcPts val="800"/>
              </a:spcBef>
              <a:spcAft>
                <a:spcPts val="0"/>
              </a:spcAft>
              <a:buNone/>
            </a:pPr>
            <a:endParaRPr>
              <a:solidFill>
                <a:srgbClr val="6D9EEB"/>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478"/>
        <p:cNvGrpSpPr/>
        <p:nvPr/>
      </p:nvGrpSpPr>
      <p:grpSpPr>
        <a:xfrm>
          <a:off x="0" y="0"/>
          <a:ext cx="0" cy="0"/>
          <a:chOff x="0" y="0"/>
          <a:chExt cx="0" cy="0"/>
        </a:xfrm>
      </p:grpSpPr>
      <p:sp>
        <p:nvSpPr>
          <p:cNvPr id="479" name="Google Shape;479;p83"/>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Configuration - Add local rules</a:t>
            </a:r>
            <a:endParaRPr/>
          </a:p>
        </p:txBody>
      </p:sp>
      <p:sp>
        <p:nvSpPr>
          <p:cNvPr id="480" name="Google Shape;480;p83"/>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350">
                <a:solidFill>
                  <a:srgbClr val="E06666"/>
                </a:solidFill>
                <a:latin typeface="Roboto Mono"/>
                <a:ea typeface="Roboto Mono"/>
                <a:cs typeface="Roboto Mono"/>
                <a:sym typeface="Roboto Mono"/>
              </a:rPr>
              <a:t># /etc/suricata/update.yaml</a:t>
            </a:r>
            <a:br>
              <a:rPr lang="en" sz="1350">
                <a:solidFill>
                  <a:srgbClr val="3F51B5"/>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local:</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a:t>
            </a:r>
            <a:endParaRPr sz="1350">
              <a:solidFill>
                <a:srgbClr val="F3F3F3"/>
              </a:solidFill>
              <a:latin typeface="Roboto Mono"/>
              <a:ea typeface="Roboto Mono"/>
              <a:cs typeface="Roboto Mono"/>
              <a:sym typeface="Roboto Mono"/>
            </a:endParaRPr>
          </a:p>
          <a:p>
            <a:pPr marL="0" lvl="0" indent="0" algn="l" rtl="0">
              <a:lnSpc>
                <a:spcPct val="150000"/>
              </a:lnSpc>
              <a:spcBef>
                <a:spcPts val="0"/>
              </a:spcBef>
              <a:spcAft>
                <a:spcPts val="0"/>
              </a:spcAft>
              <a:buNone/>
            </a:pPr>
            <a:r>
              <a:rPr lang="en" sz="1350">
                <a:solidFill>
                  <a:srgbClr val="E06666"/>
                </a:solidFill>
                <a:latin typeface="Roboto Mono"/>
                <a:ea typeface="Roboto Mono"/>
                <a:cs typeface="Roboto Mono"/>
                <a:sym typeface="Roboto Mono"/>
              </a:rPr>
              <a:t>  # Add our local lab rules</a:t>
            </a:r>
            <a:br>
              <a:rPr lang="en" sz="1350">
                <a:solidFill>
                  <a:srgbClr val="D81B60"/>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/home/vagrant/rules/*.rules</a:t>
            </a:r>
            <a:endParaRPr sz="1350">
              <a:solidFill>
                <a:srgbClr val="F3F3F3"/>
              </a:solidFill>
              <a:latin typeface="Roboto Mono"/>
              <a:ea typeface="Roboto Mono"/>
              <a:cs typeface="Roboto Mono"/>
              <a:sym typeface="Roboto Mono"/>
            </a:endParaRPr>
          </a:p>
          <a:p>
            <a:pPr marL="0" lvl="0" indent="0" algn="l" rtl="0">
              <a:lnSpc>
                <a:spcPct val="150000"/>
              </a:lnSpc>
              <a:spcBef>
                <a:spcPts val="0"/>
              </a:spcBef>
              <a:spcAft>
                <a:spcPts val="0"/>
              </a:spcAft>
              <a:buNone/>
            </a:pPr>
            <a:endParaRPr/>
          </a:p>
          <a:p>
            <a:pPr marL="0" lvl="0" indent="0" algn="l" rtl="0">
              <a:lnSpc>
                <a:spcPct val="115000"/>
              </a:lnSpc>
              <a:spcBef>
                <a:spcPts val="0"/>
              </a:spcBef>
              <a:spcAft>
                <a:spcPts val="0"/>
              </a:spcAft>
              <a:buNone/>
            </a:pPr>
            <a:r>
              <a:rPr lang="en" sz="1800"/>
              <a:t>Now re-run the update:</a:t>
            </a:r>
            <a:endParaRPr sz="1800"/>
          </a:p>
          <a:p>
            <a:pPr marL="0" lvl="0" indent="0" algn="l" rtl="0">
              <a:lnSpc>
                <a:spcPct val="115000"/>
              </a:lnSpc>
              <a:spcBef>
                <a:spcPts val="0"/>
              </a:spcBef>
              <a:spcAft>
                <a:spcPts val="0"/>
              </a:spcAft>
              <a:buClr>
                <a:schemeClr val="dk1"/>
              </a:buClr>
              <a:buSzPts val="1100"/>
              <a:buFont typeface="Arial"/>
              <a:buNone/>
            </a:pPr>
            <a:r>
              <a:rPr lang="en" sz="1400">
                <a:latin typeface="Roboto Mono Light"/>
                <a:ea typeface="Roboto Mono Light"/>
                <a:cs typeface="Roboto Mono Light"/>
                <a:sym typeface="Roboto Mono Light"/>
              </a:rPr>
              <a:t>sudo suricata-update</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grpSp>
        <p:nvGrpSpPr>
          <p:cNvPr id="485" name="Google Shape;485;p84"/>
          <p:cNvGrpSpPr/>
          <p:nvPr/>
        </p:nvGrpSpPr>
        <p:grpSpPr>
          <a:xfrm>
            <a:off x="2909212" y="2881522"/>
            <a:ext cx="3325575" cy="1648925"/>
            <a:chOff x="3675050" y="2729197"/>
            <a:chExt cx="3325575" cy="1648925"/>
          </a:xfrm>
        </p:grpSpPr>
        <p:pic>
          <p:nvPicPr>
            <p:cNvPr id="486" name="Google Shape;486;p84" descr="Image"/>
            <p:cNvPicPr preferRelativeResize="0"/>
            <p:nvPr/>
          </p:nvPicPr>
          <p:blipFill rotWithShape="1">
            <a:blip r:embed="rId3">
              <a:alphaModFix/>
            </a:blip>
            <a:srcRect/>
            <a:stretch/>
          </p:blipFill>
          <p:spPr>
            <a:xfrm>
              <a:off x="3676229" y="2729197"/>
              <a:ext cx="534116" cy="534108"/>
            </a:xfrm>
            <a:prstGeom prst="rect">
              <a:avLst/>
            </a:prstGeom>
            <a:noFill/>
            <a:ln>
              <a:noFill/>
            </a:ln>
          </p:spPr>
        </p:pic>
        <p:pic>
          <p:nvPicPr>
            <p:cNvPr id="487" name="Google Shape;487;p84" descr="Image"/>
            <p:cNvPicPr preferRelativeResize="0"/>
            <p:nvPr/>
          </p:nvPicPr>
          <p:blipFill rotWithShape="1">
            <a:blip r:embed="rId4">
              <a:alphaModFix/>
            </a:blip>
            <a:srcRect/>
            <a:stretch/>
          </p:blipFill>
          <p:spPr>
            <a:xfrm>
              <a:off x="3675050" y="3335222"/>
              <a:ext cx="536475" cy="445938"/>
            </a:xfrm>
            <a:prstGeom prst="rect">
              <a:avLst/>
            </a:prstGeom>
            <a:noFill/>
            <a:ln>
              <a:noFill/>
            </a:ln>
          </p:spPr>
        </p:pic>
        <p:pic>
          <p:nvPicPr>
            <p:cNvPr id="488" name="Google Shape;488;p84" descr="Image"/>
            <p:cNvPicPr preferRelativeResize="0"/>
            <p:nvPr/>
          </p:nvPicPr>
          <p:blipFill rotWithShape="1">
            <a:blip r:embed="rId5">
              <a:alphaModFix/>
            </a:blip>
            <a:srcRect/>
            <a:stretch/>
          </p:blipFill>
          <p:spPr>
            <a:xfrm>
              <a:off x="3675050" y="3841655"/>
              <a:ext cx="536475" cy="536467"/>
            </a:xfrm>
            <a:prstGeom prst="rect">
              <a:avLst/>
            </a:prstGeom>
            <a:noFill/>
            <a:ln>
              <a:noFill/>
            </a:ln>
          </p:spPr>
        </p:pic>
        <p:sp>
          <p:nvSpPr>
            <p:cNvPr id="489" name="Google Shape;489;p84"/>
            <p:cNvSpPr txBox="1"/>
            <p:nvPr/>
          </p:nvSpPr>
          <p:spPr>
            <a:xfrm>
              <a:off x="4211525" y="2786100"/>
              <a:ext cx="2789100" cy="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Roboto Light"/>
                  <a:ea typeface="Roboto Light"/>
                  <a:cs typeface="Roboto Light"/>
                  <a:sym typeface="Roboto Light"/>
                </a:rPr>
                <a:t>linkedin.com/company/perched/</a:t>
              </a:r>
              <a:endParaRPr>
                <a:solidFill>
                  <a:schemeClr val="lt1"/>
                </a:solidFill>
                <a:latin typeface="Roboto Light"/>
                <a:ea typeface="Roboto Light"/>
                <a:cs typeface="Roboto Light"/>
                <a:sym typeface="Roboto Light"/>
              </a:endParaRPr>
            </a:p>
            <a:p>
              <a:pPr marL="0" lvl="0" indent="0" algn="l" rtl="0">
                <a:spcBef>
                  <a:spcPts val="0"/>
                </a:spcBef>
                <a:spcAft>
                  <a:spcPts val="0"/>
                </a:spcAft>
                <a:buNone/>
              </a:pPr>
              <a:endParaRPr>
                <a:latin typeface="Roboto Light"/>
                <a:ea typeface="Roboto Light"/>
                <a:cs typeface="Roboto Light"/>
                <a:sym typeface="Roboto Light"/>
              </a:endParaRPr>
            </a:p>
          </p:txBody>
        </p:sp>
        <p:sp>
          <p:nvSpPr>
            <p:cNvPr id="490" name="Google Shape;490;p84"/>
            <p:cNvSpPr txBox="1"/>
            <p:nvPr/>
          </p:nvSpPr>
          <p:spPr>
            <a:xfrm>
              <a:off x="4211525" y="3348025"/>
              <a:ext cx="1771800" cy="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Roboto Light"/>
                  <a:ea typeface="Roboto Light"/>
                  <a:cs typeface="Roboto Light"/>
                  <a:sym typeface="Roboto Light"/>
                </a:rPr>
                <a:t>github.com/Perched</a:t>
              </a:r>
              <a:endParaRPr>
                <a:solidFill>
                  <a:schemeClr val="lt1"/>
                </a:solidFill>
                <a:latin typeface="Roboto Light"/>
                <a:ea typeface="Roboto Light"/>
                <a:cs typeface="Roboto Light"/>
                <a:sym typeface="Roboto Light"/>
              </a:endParaRPr>
            </a:p>
          </p:txBody>
        </p:sp>
        <p:sp>
          <p:nvSpPr>
            <p:cNvPr id="491" name="Google Shape;491;p84"/>
            <p:cNvSpPr txBox="1"/>
            <p:nvPr/>
          </p:nvSpPr>
          <p:spPr>
            <a:xfrm>
              <a:off x="4211525" y="3899750"/>
              <a:ext cx="1905000" cy="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Roboto Light"/>
                  <a:ea typeface="Roboto Light"/>
                  <a:cs typeface="Roboto Light"/>
                  <a:sym typeface="Roboto Light"/>
                </a:rPr>
                <a:t>inquiries@perched.io</a:t>
              </a:r>
              <a:endParaRPr>
                <a:solidFill>
                  <a:schemeClr val="lt1"/>
                </a:solidFill>
                <a:latin typeface="Roboto Light"/>
                <a:ea typeface="Roboto Light"/>
                <a:cs typeface="Roboto Light"/>
                <a:sym typeface="Roboto Light"/>
              </a:endParaRPr>
            </a:p>
          </p:txBody>
        </p:sp>
      </p:grpSp>
      <p:pic>
        <p:nvPicPr>
          <p:cNvPr id="492" name="Google Shape;492;p84"/>
          <p:cNvPicPr preferRelativeResize="0"/>
          <p:nvPr/>
        </p:nvPicPr>
        <p:blipFill>
          <a:blip r:embed="rId6">
            <a:alphaModFix/>
          </a:blip>
          <a:stretch>
            <a:fillRect/>
          </a:stretch>
        </p:blipFill>
        <p:spPr>
          <a:xfrm>
            <a:off x="3766450" y="152337"/>
            <a:ext cx="1611099" cy="25253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sp>
        <p:nvSpPr>
          <p:cNvPr id="120" name="Google Shape;120;p25"/>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Header Protocols</a:t>
            </a:r>
            <a:endParaRPr/>
          </a:p>
        </p:txBody>
      </p:sp>
      <p:sp>
        <p:nvSpPr>
          <p:cNvPr id="121" name="Google Shape;121;p25"/>
          <p:cNvSpPr txBox="1">
            <a:spLocks noGrp="1"/>
          </p:cNvSpPr>
          <p:nvPr>
            <p:ph type="body" idx="1"/>
          </p:nvPr>
        </p:nvSpPr>
        <p:spPr>
          <a:xfrm>
            <a:off x="628650" y="1100054"/>
            <a:ext cx="7886700" cy="2677500"/>
          </a:xfrm>
          <a:prstGeom prst="rect">
            <a:avLst/>
          </a:prstGeom>
        </p:spPr>
        <p:txBody>
          <a:bodyPr spcFirstLastPara="1" wrap="square" lIns="91425" tIns="91425" rIns="91425" bIns="91425" anchor="t" anchorCtr="0">
            <a:noAutofit/>
          </a:bodyPr>
          <a:lstStyle/>
          <a:p>
            <a:pPr marL="457200" lvl="0" indent="-419100" algn="l" rtl="0">
              <a:spcBef>
                <a:spcPts val="800"/>
              </a:spcBef>
              <a:spcAft>
                <a:spcPts val="0"/>
              </a:spcAft>
              <a:buSzPts val="3000"/>
              <a:buChar char="•"/>
            </a:pPr>
            <a:r>
              <a:rPr lang="en"/>
              <a:t>IP</a:t>
            </a:r>
            <a:endParaRPr/>
          </a:p>
          <a:p>
            <a:pPr marL="457200" lvl="0" indent="-419100" algn="l" rtl="0">
              <a:spcBef>
                <a:spcPts val="0"/>
              </a:spcBef>
              <a:spcAft>
                <a:spcPts val="0"/>
              </a:spcAft>
              <a:buSzPts val="3000"/>
              <a:buChar char="•"/>
            </a:pPr>
            <a:r>
              <a:rPr lang="en"/>
              <a:t>ICMP</a:t>
            </a:r>
            <a:endParaRPr/>
          </a:p>
          <a:p>
            <a:pPr marL="457200" lvl="0" indent="-419100" algn="l" rtl="0">
              <a:spcBef>
                <a:spcPts val="0"/>
              </a:spcBef>
              <a:spcAft>
                <a:spcPts val="0"/>
              </a:spcAft>
              <a:buSzPts val="3000"/>
              <a:buChar char="•"/>
            </a:pPr>
            <a:r>
              <a:rPr lang="en"/>
              <a:t>TCP</a:t>
            </a:r>
            <a:endParaRPr/>
          </a:p>
          <a:p>
            <a:pPr marL="457200" lvl="0" indent="-419100" algn="l" rtl="0">
              <a:spcBef>
                <a:spcPts val="0"/>
              </a:spcBef>
              <a:spcAft>
                <a:spcPts val="0"/>
              </a:spcAft>
              <a:buSzPts val="3000"/>
              <a:buChar char="•"/>
            </a:pPr>
            <a:r>
              <a:rPr lang="en"/>
              <a:t>UDP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t>IP Header Reserved Characters</a:t>
            </a:r>
            <a:endParaRPr sz="3600"/>
          </a:p>
        </p:txBody>
      </p:sp>
      <p:graphicFrame>
        <p:nvGraphicFramePr>
          <p:cNvPr id="127" name="Google Shape;127;p26"/>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Reserved Character</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Description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t>! </a:t>
                      </a:r>
                      <a:r>
                        <a:rPr lang="en"/>
                        <a:t>(exclamation point)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Negation</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t>[ ]</a:t>
                      </a:r>
                      <a:r>
                        <a:rPr lang="en"/>
                        <a:t> (square brackets)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Grouping</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t>, </a:t>
                      </a:r>
                      <a:r>
                        <a:rPr lang="en"/>
                        <a:t>(comma)</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Delimiter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7"/>
          <p:cNvSpPr txBox="1">
            <a:spLocks noGrp="1"/>
          </p:cNvSpPr>
          <p:nvPr>
            <p:ph type="title"/>
          </p:nvPr>
        </p:nvSpPr>
        <p:spPr>
          <a:xfrm>
            <a:off x="628650" y="310424"/>
            <a:ext cx="7886700" cy="74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IP Header Examples</a:t>
            </a:r>
            <a:endParaRPr/>
          </a:p>
        </p:txBody>
      </p:sp>
      <p:graphicFrame>
        <p:nvGraphicFramePr>
          <p:cNvPr id="133" name="Google Shape;133;p27"/>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extLst>
                    <a:ext uri="{9D8B030D-6E8A-4147-A177-3AD203B41FA5}">
                      <a16:colId xmlns:a16="http://schemas.microsoft.com/office/drawing/2014/main" val="20000"/>
                    </a:ext>
                  </a:extLst>
                </a:gridCol>
                <a:gridCol w="46708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t>Example</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b="1"/>
                        <a:t>Description</a:t>
                      </a:r>
                      <a:endParaRPr b="1"/>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1.2.3.4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on 1.2.3.4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!1.2.3.4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all IP addresses except 1.2.3.4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192.168.1.1/24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192.168.1.0 through 192.168.1.255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rPr>
                        <a:t>[1.1.1.1, 2.2.2.2]</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solidFill>
                            <a:schemeClr val="dk1"/>
                          </a:solidFill>
                        </a:rPr>
                        <a:t>Match IP addresses 1.1.1.1 or 2.2.2.2</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[1.1.1.1/24, ![1.1.1.2, 1.1.2.3]]</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IP range 1.1.1.0/24 except 1.1.1.2 or 1.1.1.3</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$HOME_NET</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t>Match the IP addresses set by the suricata.yaml file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5"/>
                    </a:solidFill>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perched-template-2.0">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ADCDD8"/>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erched-template-2.0">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5523</Words>
  <Application>Microsoft Office PowerPoint</Application>
  <PresentationFormat>On-screen Show (16:9)</PresentationFormat>
  <Paragraphs>778</Paragraphs>
  <Slides>66</Slides>
  <Notes>66</Notes>
  <HiddenSlides>22</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66</vt:i4>
      </vt:variant>
    </vt:vector>
  </HeadingPairs>
  <TitlesOfParts>
    <vt:vector size="79" baseType="lpstr">
      <vt:lpstr>Source Code Pro</vt:lpstr>
      <vt:lpstr>Roboto Light</vt:lpstr>
      <vt:lpstr>Roboto Mono Light</vt:lpstr>
      <vt:lpstr>Courier New</vt:lpstr>
      <vt:lpstr>Roboto</vt:lpstr>
      <vt:lpstr>Calibri</vt:lpstr>
      <vt:lpstr>Arial</vt:lpstr>
      <vt:lpstr>Verdana</vt:lpstr>
      <vt:lpstr>Source Sans Pro</vt:lpstr>
      <vt:lpstr>Roboto Mono</vt:lpstr>
      <vt:lpstr>Open Sans</vt:lpstr>
      <vt:lpstr>perched-template-2.0</vt:lpstr>
      <vt:lpstr>perched-template-2.0</vt:lpstr>
      <vt:lpstr>Suricata Rule Writing</vt:lpstr>
      <vt:lpstr>Suricata vs Snort</vt:lpstr>
      <vt:lpstr>Actions</vt:lpstr>
      <vt:lpstr>Actions</vt:lpstr>
      <vt:lpstr>Header</vt:lpstr>
      <vt:lpstr>Header</vt:lpstr>
      <vt:lpstr>Header Protocols</vt:lpstr>
      <vt:lpstr>IP Header Reserved Characters</vt:lpstr>
      <vt:lpstr>IP Header Examples</vt:lpstr>
      <vt:lpstr>Port Header Reserved Characters</vt:lpstr>
      <vt:lpstr>Port Header Examples</vt:lpstr>
      <vt:lpstr>Direction Header Examples</vt:lpstr>
      <vt:lpstr>Rule Options</vt:lpstr>
      <vt:lpstr>Rule Options, content option.</vt:lpstr>
      <vt:lpstr>Content Modifier, nocase option</vt:lpstr>
      <vt:lpstr>Content Modifier, depth option</vt:lpstr>
      <vt:lpstr>Content Modifier, offset option </vt:lpstr>
      <vt:lpstr>Content Modifier, distance option</vt:lpstr>
      <vt:lpstr>Content Modifier, within option</vt:lpstr>
      <vt:lpstr>Exercise: Basic Rules</vt:lpstr>
      <vt:lpstr>Basic Rules - Review</vt:lpstr>
      <vt:lpstr>Basic Rules - Review</vt:lpstr>
      <vt:lpstr>Exercise</vt:lpstr>
      <vt:lpstr>Setup Your Environment</vt:lpstr>
      <vt:lpstr>Running Suricata Interactively</vt:lpstr>
      <vt:lpstr>Walkthrough</vt:lpstr>
      <vt:lpstr>Basic Signature Exercise</vt:lpstr>
      <vt:lpstr>Basic Signature Exercise</vt:lpstr>
      <vt:lpstr>IP Header Options</vt:lpstr>
      <vt:lpstr>TCP Header</vt:lpstr>
      <vt:lpstr>ICMP Header</vt:lpstr>
      <vt:lpstr>ICMP Codes</vt:lpstr>
      <vt:lpstr>HTTP inspections </vt:lpstr>
      <vt:lpstr>HTTP rules </vt:lpstr>
      <vt:lpstr>Exercise: HTTP Rules</vt:lpstr>
      <vt:lpstr>HTTP Rules - Review</vt:lpstr>
      <vt:lpstr>HTTP Rules - Review</vt:lpstr>
      <vt:lpstr>HTTP Signature Exercise</vt:lpstr>
      <vt:lpstr>HTTP Signature Exercise</vt:lpstr>
      <vt:lpstr>DNS Keyword</vt:lpstr>
      <vt:lpstr>Exercise: DNS Rules</vt:lpstr>
      <vt:lpstr>DNS Rules - Review</vt:lpstr>
      <vt:lpstr>DNS Rules - Review</vt:lpstr>
      <vt:lpstr>Other Useful Keyword Types</vt:lpstr>
      <vt:lpstr>Regex Basics</vt:lpstr>
      <vt:lpstr>What is Regex?</vt:lpstr>
      <vt:lpstr>Regex Basics</vt:lpstr>
      <vt:lpstr>PCRE escaped characters</vt:lpstr>
      <vt:lpstr>Exercise: Regex</vt:lpstr>
      <vt:lpstr>Regex Exercise #1</vt:lpstr>
      <vt:lpstr>Regex Exercise #2</vt:lpstr>
      <vt:lpstr>Regex Exercise #3</vt:lpstr>
      <vt:lpstr>Regex Bonus</vt:lpstr>
      <vt:lpstr>PCRE</vt:lpstr>
      <vt:lpstr>PCRE</vt:lpstr>
      <vt:lpstr>Exercise: PCRE Rules</vt:lpstr>
      <vt:lpstr>PCRE Rules - Review</vt:lpstr>
      <vt:lpstr>PCRE Rules - Review</vt:lpstr>
      <vt:lpstr>HTTP Signature Exercise</vt:lpstr>
      <vt:lpstr>HTTP Signature Exercise</vt:lpstr>
      <vt:lpstr>Suricata Signature Management</vt:lpstr>
      <vt:lpstr>Install Suricata Update</vt:lpstr>
      <vt:lpstr>Configuration</vt:lpstr>
      <vt:lpstr>Configuration</vt:lpstr>
      <vt:lpstr>Configuration - Add local rules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Suricata Rule Writing</dc:title>
  <dc:creator>keith roberson</dc:creator>
  <cp:lastModifiedBy>keith roberson</cp:lastModifiedBy>
  <cp:revision>1</cp:revision>
  <dcterms:modified xsi:type="dcterms:W3CDTF">2020-01-11T17:32:49Z</dcterms:modified>
</cp:coreProperties>
</file>